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 id="391" r:id="rId44"/>
    <p:sldId id="392" r:id="rId45"/>
    <p:sldId id="393" r:id="rId46"/>
    <p:sldId id="394" r:id="rId47"/>
    <p:sldId id="395" r:id="rId48"/>
    <p:sldId id="396" r:id="rId49"/>
    <p:sldId id="397" r:id="rId50"/>
    <p:sldId id="398" r:id="rId51"/>
    <p:sldId id="399" r:id="rId52"/>
    <p:sldId id="400" r:id="rId53"/>
    <p:sldId id="401" r:id="rId54"/>
    <p:sldId id="402" r:id="rId55"/>
    <p:sldId id="406" r:id="rId56"/>
    <p:sldId id="407" r:id="rId57"/>
    <p:sldId id="408" r:id="rId58"/>
    <p:sldId id="409" r:id="rId59"/>
    <p:sldId id="285" r:id="rId60"/>
    <p:sldId id="405" r:id="rId61"/>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59</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24YLXGKXZZX3-1.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19968;&#65289;&#26641;&#31435;&#31185;&#23398;&#24605;&#32500;&#35266;&#24565;.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选择性必修3 逻辑与思维"/>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3051" y="2060848"/>
            <a:ext cx="10242417"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zh-CN" altLang="zh-CN" sz="3800" b="1" kern="100" dirty="0">
                <a:solidFill>
                  <a:srgbClr val="7030A0"/>
                </a:solidFill>
                <a:latin typeface="宋体"/>
                <a:ea typeface="方正细黑一简体"/>
                <a:cs typeface="Times New Roman"/>
              </a:rPr>
              <a:t>第一至三课　树立科学思维观念</a:t>
            </a:r>
            <a:endParaRPr lang="zh-CN" altLang="zh-CN" sz="3800" kern="100" dirty="0">
              <a:solidFill>
                <a:srgbClr val="7030A0"/>
              </a:solidFill>
              <a:latin typeface="宋体"/>
              <a:cs typeface="Courier New"/>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整</a:t>
            </a:r>
            <a:r>
              <a:rPr lang="zh-CN" altLang="zh-CN" sz="2600" b="1" kern="100" dirty="0">
                <a:latin typeface="宋体"/>
                <a:ea typeface="方正细黑一简体"/>
                <a:cs typeface="Times New Roman"/>
              </a:rPr>
              <a:t>体把握—————本课主要内容与目标导向</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．联系实际，探究人的思维的特征、思维形态的差异，说明不同思维形态的独特功用、彼此相辅相成的关系。</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．列举生活中正、反两方面的事例，通过故事讲述、主题演讲等形式，分享如何运用科学思维处理生活、学习中遇到的困难。</a:t>
            </a:r>
            <a:endParaRPr lang="zh-CN" altLang="zh-CN" sz="1050" kern="100" dirty="0">
              <a:latin typeface="宋体"/>
              <a:cs typeface="Courier New"/>
            </a:endParaRPr>
          </a:p>
          <a:p>
            <a:pPr indent="662940" algn="just">
              <a:lnSpc>
                <a:spcPct val="170000"/>
              </a:lnSpc>
              <a:spcAft>
                <a:spcPts val="0"/>
              </a:spcAft>
              <a:tabLst>
                <a:tab pos="2700655" algn="l"/>
              </a:tabLst>
            </a:pP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700808"/>
            <a:ext cx="10801200" cy="3312368"/>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．联系科学思维与文学想象的差异，讨论逻辑思维与形象思维的特点，探究二者的关系。</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4</a:t>
            </a:r>
            <a:r>
              <a:rPr lang="zh-CN" altLang="zh-CN" sz="2600" b="1" kern="100" dirty="0">
                <a:solidFill>
                  <a:prstClr val="black"/>
                </a:solidFill>
                <a:latin typeface="宋体"/>
                <a:ea typeface="方正细黑一简体"/>
                <a:cs typeface="Times New Roman"/>
              </a:rPr>
              <a:t>．结合具体案例，把握逻辑思维的基本要求，辨识同一律、矛盾律、排中律。</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008112"/>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2050" name="Picture 2" descr="24YLXGKXZZX3-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88035" y="1844823"/>
            <a:ext cx="6105896" cy="382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思维与科学思维</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 [</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走进思维世界</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．思维的含义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思维有广义与狭义之分。广义的思维</a:t>
            </a:r>
            <a:r>
              <a:rPr lang="zh-CN" altLang="zh-CN" sz="2600" b="1" kern="100" dirty="0" smtClean="0">
                <a:latin typeface="宋体"/>
                <a:ea typeface="方正细黑一简体"/>
                <a:cs typeface="Times New Roman"/>
              </a:rPr>
              <a:t>与</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同</a:t>
            </a:r>
            <a:r>
              <a:rPr lang="zh-CN" altLang="zh-CN" sz="2600" b="1" kern="100" dirty="0">
                <a:latin typeface="宋体"/>
                <a:ea typeface="方正细黑一简体"/>
                <a:cs typeface="Times New Roman"/>
              </a:rPr>
              <a:t>义，狭义的思维</a:t>
            </a:r>
            <a:r>
              <a:rPr lang="zh-CN" altLang="zh-CN" sz="2600" b="1" kern="100" dirty="0" smtClean="0">
                <a:latin typeface="宋体"/>
                <a:ea typeface="方正细黑一简体"/>
                <a:cs typeface="Times New Roman"/>
              </a:rPr>
              <a:t>与</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同</a:t>
            </a:r>
            <a:r>
              <a:rPr lang="zh-CN" altLang="zh-CN" sz="2600" b="1" kern="100" dirty="0">
                <a:latin typeface="宋体"/>
                <a:ea typeface="方正细黑一简体"/>
                <a:cs typeface="Times New Roman"/>
              </a:rPr>
              <a:t>义。</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“逻辑与思维”中所说的“思维”主要是从狭义角度来讲的，指认识</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是对事物的本质及其规律的反映。</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7403106" y="3501008"/>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意识</a:t>
            </a:r>
            <a:endParaRPr lang="zh-CN" altLang="en-US" dirty="0"/>
          </a:p>
        </p:txBody>
      </p:sp>
      <p:sp>
        <p:nvSpPr>
          <p:cNvPr id="6" name="矩形 5"/>
          <p:cNvSpPr/>
          <p:nvPr/>
        </p:nvSpPr>
        <p:spPr>
          <a:xfrm>
            <a:off x="696987" y="4149080"/>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理性认识</a:t>
            </a:r>
            <a:endParaRPr lang="zh-CN" altLang="en-US" dirty="0"/>
          </a:p>
        </p:txBody>
      </p:sp>
      <p:sp>
        <p:nvSpPr>
          <p:cNvPr id="8" name="矩形 7"/>
          <p:cNvSpPr/>
          <p:nvPr/>
        </p:nvSpPr>
        <p:spPr>
          <a:xfrm>
            <a:off x="1705099" y="5517232"/>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高级阶段</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700808"/>
            <a:ext cx="10801200" cy="316835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类型：战略思维、历史思维</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创新思维、法治思维、底线思维等。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是人们认识事物本质、把握事物规律的重要的思维方式，是具有指导性和针对性的科学</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和</a:t>
            </a:r>
            <a:r>
              <a:rPr lang="zh-CN" altLang="zh-CN" sz="2600" b="1" kern="100" dirty="0">
                <a:latin typeface="宋体"/>
                <a:ea typeface="方正细黑一简体"/>
                <a:cs typeface="Times New Roman"/>
              </a:rPr>
              <a:t>工作方法。</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5593531" y="1844824"/>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辩证思维</a:t>
            </a:r>
            <a:endParaRPr lang="zh-CN" altLang="en-US" dirty="0"/>
          </a:p>
        </p:txBody>
      </p:sp>
      <p:sp>
        <p:nvSpPr>
          <p:cNvPr id="6" name="矩形 5"/>
          <p:cNvSpPr/>
          <p:nvPr/>
        </p:nvSpPr>
        <p:spPr>
          <a:xfrm>
            <a:off x="3793331" y="3944669"/>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思想方法</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．思维的特征</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056001392"/>
              </p:ext>
            </p:extLst>
          </p:nvPr>
        </p:nvGraphicFramePr>
        <p:xfrm>
          <a:off x="1057027" y="1600200"/>
          <a:ext cx="10225136" cy="4041648"/>
        </p:xfrm>
        <a:graphic>
          <a:graphicData uri="http://schemas.openxmlformats.org/drawingml/2006/table">
            <a:tbl>
              <a:tblPr/>
              <a:tblGrid>
                <a:gridCol w="1417390"/>
                <a:gridCol w="8807746"/>
              </a:tblGrid>
              <a:tr h="32328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特征</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内涵</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984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间接性</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思维能够凭借获得</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已有的经验和知识，透过事物的现象，揭示事物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规律，实现对未知事物的认识</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984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概括性</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思维能够从多种事物及其各种各样的属性中，舍去表面的、非本质的属性，抓住内在的、共同的、本质的属性，把握一类事物的共</a:t>
                      </a:r>
                      <a:r>
                        <a:rPr lang="zh-CN" sz="2600" b="1" kern="100" dirty="0" smtClean="0">
                          <a:effectLst/>
                          <a:latin typeface="宋体"/>
                          <a:ea typeface="方正细黑一简体"/>
                          <a:cs typeface="Times New Roman"/>
                        </a:rPr>
                        <a:t>同</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449515" y="2360493"/>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感性材料</a:t>
            </a:r>
            <a:endParaRPr lang="zh-CN" altLang="en-US" dirty="0"/>
          </a:p>
        </p:txBody>
      </p:sp>
      <p:sp>
        <p:nvSpPr>
          <p:cNvPr id="8" name="矩形 7"/>
          <p:cNvSpPr/>
          <p:nvPr/>
        </p:nvSpPr>
        <p:spPr>
          <a:xfrm>
            <a:off x="5737547" y="308057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本质</a:t>
            </a:r>
            <a:endParaRPr lang="zh-CN" altLang="en-US" dirty="0"/>
          </a:p>
        </p:txBody>
      </p:sp>
      <p:sp>
        <p:nvSpPr>
          <p:cNvPr id="10" name="矩形 9"/>
          <p:cNvSpPr/>
          <p:nvPr/>
        </p:nvSpPr>
        <p:spPr>
          <a:xfrm>
            <a:off x="4522786" y="4744713"/>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本质</a:t>
            </a:r>
            <a:endParaRPr lang="zh-CN" altLang="en-US" sz="26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670326494"/>
              </p:ext>
            </p:extLst>
          </p:nvPr>
        </p:nvGraphicFramePr>
        <p:xfrm>
          <a:off x="609599" y="1600200"/>
          <a:ext cx="10672563" cy="4041648"/>
        </p:xfrm>
        <a:graphic>
          <a:graphicData uri="http://schemas.openxmlformats.org/drawingml/2006/table">
            <a:tbl>
              <a:tblPr/>
              <a:tblGrid>
                <a:gridCol w="1311524"/>
                <a:gridCol w="9361039"/>
              </a:tblGrid>
              <a:tr h="96984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能动性</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思维能够提炼加</a:t>
                      </a:r>
                      <a:r>
                        <a:rPr lang="zh-CN" sz="2600" b="1" kern="100" dirty="0" smtClean="0">
                          <a:effectLst/>
                          <a:latin typeface="宋体"/>
                          <a:ea typeface="方正细黑一简体"/>
                          <a:cs typeface="Times New Roman"/>
                        </a:rPr>
                        <a:t>工</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形成有别于客观实际的认识。正确的思</a:t>
                      </a:r>
                      <a:r>
                        <a:rPr lang="zh-CN" sz="2600" b="1" kern="100" dirty="0" smtClean="0">
                          <a:effectLst/>
                          <a:latin typeface="宋体"/>
                          <a:ea typeface="方正细黑一简体"/>
                          <a:cs typeface="Times New Roman"/>
                        </a:rPr>
                        <a:t>维</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地</a:t>
                      </a:r>
                      <a:r>
                        <a:rPr lang="zh-CN" sz="2600" b="1" kern="100" dirty="0">
                          <a:effectLst/>
                          <a:latin typeface="宋体"/>
                          <a:ea typeface="方正细黑一简体"/>
                          <a:cs typeface="Times New Roman"/>
                        </a:rPr>
                        <a:t>反映认识对象，错误的思</a:t>
                      </a:r>
                      <a:r>
                        <a:rPr lang="zh-CN" sz="2600" b="1" kern="100" dirty="0" smtClean="0">
                          <a:effectLst/>
                          <a:latin typeface="宋体"/>
                          <a:ea typeface="方正细黑一简体"/>
                          <a:cs typeface="Times New Roman"/>
                        </a:rPr>
                        <a:t>维</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地</a:t>
                      </a:r>
                      <a:r>
                        <a:rPr lang="zh-CN" sz="2600" b="1" kern="100" dirty="0">
                          <a:effectLst/>
                          <a:latin typeface="宋体"/>
                          <a:ea typeface="方正细黑一简体"/>
                          <a:cs typeface="Times New Roman"/>
                        </a:rPr>
                        <a:t>反映认识对象</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关系</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思维的间接性、概括性体现了思维的能动性。正是由于思维的能动性，人才能够透过事物的现象间接地揭示事物的本质和规律，才能舍去表面的、非本质的属性，概括出事物的共同本质</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920333"/>
            <a:ext cx="851515"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
        <p:nvSpPr>
          <p:cNvPr id="8" name="矩形 7"/>
          <p:cNvSpPr/>
          <p:nvPr/>
        </p:nvSpPr>
        <p:spPr>
          <a:xfrm>
            <a:off x="4644819" y="171242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感性材料</a:t>
            </a:r>
            <a:endParaRPr lang="zh-CN" altLang="en-US" dirty="0"/>
          </a:p>
        </p:txBody>
      </p:sp>
      <p:sp>
        <p:nvSpPr>
          <p:cNvPr id="10" name="矩形 9"/>
          <p:cNvSpPr/>
          <p:nvPr/>
        </p:nvSpPr>
        <p:spPr>
          <a:xfrm>
            <a:off x="3289275" y="236049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如实</a:t>
            </a:r>
            <a:endParaRPr lang="zh-CN" altLang="en-US" dirty="0"/>
          </a:p>
        </p:txBody>
      </p:sp>
      <p:sp>
        <p:nvSpPr>
          <p:cNvPr id="12" name="矩形 11"/>
          <p:cNvSpPr/>
          <p:nvPr/>
        </p:nvSpPr>
        <p:spPr>
          <a:xfrm>
            <a:off x="8689875" y="236049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歪曲</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3" y="2420888"/>
            <a:ext cx="10801200" cy="2016224"/>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思维与实践的关系：思维在实践中产生，在实践中发展，</a:t>
            </a:r>
            <a:r>
              <a:rPr lang="zh-CN" altLang="zh-CN" sz="2600" b="1" kern="100" dirty="0" smtClean="0">
                <a:latin typeface="宋体"/>
                <a:ea typeface="方正细黑一简体"/>
                <a:cs typeface="Times New Roman"/>
              </a:rPr>
              <a:t>又</a:t>
            </a:r>
            <a:r>
              <a:rPr lang="en-US" altLang="zh-CN" sz="2600" b="1" kern="100" dirty="0" smtClean="0">
                <a:latin typeface="宋体"/>
                <a:ea typeface="方正细黑一简体"/>
                <a:cs typeface="Times New Roman"/>
              </a:rPr>
              <a:t>_______</a:t>
            </a:r>
            <a:r>
              <a:rPr lang="zh-CN" altLang="zh-CN" sz="2600" b="1" kern="100" dirty="0" smtClean="0">
                <a:latin typeface="宋体"/>
                <a:ea typeface="方正细黑一简体"/>
                <a:cs typeface="Times New Roman"/>
              </a:rPr>
              <a:t>于</a:t>
            </a:r>
            <a:r>
              <a:rPr lang="zh-CN" altLang="zh-CN" sz="2600" b="1" kern="100" dirty="0">
                <a:latin typeface="宋体"/>
                <a:ea typeface="方正细黑一简体"/>
                <a:cs typeface="Times New Roman"/>
              </a:rPr>
              <a:t>实践。正确的思维能够帮助人们在实践中实现预期</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10058027" y="2564904"/>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反作用</a:t>
            </a:r>
            <a:endParaRPr lang="zh-CN" altLang="en-US" dirty="0"/>
          </a:p>
        </p:txBody>
      </p:sp>
      <p:sp>
        <p:nvSpPr>
          <p:cNvPr id="6" name="矩形 5"/>
          <p:cNvSpPr/>
          <p:nvPr/>
        </p:nvSpPr>
        <p:spPr>
          <a:xfrm>
            <a:off x="8617867" y="3218097"/>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目的</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332656"/>
            <a:ext cx="10801200" cy="864096"/>
          </a:xfrm>
        </p:spPr>
        <p:txBody>
          <a:bodyPr>
            <a:normAutofit/>
          </a:bodyPr>
          <a:lstStyle/>
          <a:p>
            <a:pPr indent="0">
              <a:tabLst>
                <a:tab pos="809625" algn="l"/>
              </a:tabLst>
            </a:pPr>
            <a:r>
              <a:rPr lang="en-US" altLang="zh-CN" sz="2600" b="1" kern="100" dirty="0">
                <a:latin typeface="方正细黑一简体"/>
                <a:cs typeface="Times New Roman"/>
              </a:rPr>
              <a:t>4</a:t>
            </a:r>
            <a:r>
              <a:rPr lang="zh-CN" altLang="zh-CN" sz="2600" b="1" kern="100" dirty="0">
                <a:ea typeface="方正细黑一简体"/>
                <a:cs typeface="Times New Roman"/>
              </a:rPr>
              <a:t>．思维的基本形态</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922337660"/>
              </p:ext>
            </p:extLst>
          </p:nvPr>
        </p:nvGraphicFramePr>
        <p:xfrm>
          <a:off x="480963" y="1220428"/>
          <a:ext cx="11233247" cy="5486400"/>
        </p:xfrm>
        <a:graphic>
          <a:graphicData uri="http://schemas.openxmlformats.org/drawingml/2006/table">
            <a:tbl>
              <a:tblPr/>
              <a:tblGrid>
                <a:gridCol w="687749"/>
                <a:gridCol w="917000"/>
                <a:gridCol w="4967083"/>
                <a:gridCol w="4661415"/>
              </a:tblGrid>
              <a:tr h="251442">
                <a:tc gridSpan="2">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基本形态</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抽象思维</a:t>
                      </a:r>
                      <a:endParaRPr lang="zh-CN" sz="2400" kern="10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形象思维</a:t>
                      </a:r>
                      <a:endParaRPr lang="zh-CN" sz="2400" kern="10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7212">
                <a:tc rowSpan="3">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区</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别</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含义</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smtClean="0">
                          <a:effectLst/>
                          <a:latin typeface="宋体"/>
                          <a:ea typeface="方正细黑一简体"/>
                          <a:cs typeface="Times New Roman"/>
                        </a:rPr>
                        <a:t>如果人的思维抽象和概括了事物的</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，通过语词巩固下来，形成了概念，并以</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作为思维的基本单元，就属于抽象思维</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smtClean="0">
                          <a:effectLst/>
                          <a:latin typeface="宋体"/>
                          <a:ea typeface="方正细黑一简体"/>
                          <a:cs typeface="Times New Roman"/>
                        </a:rPr>
                        <a:t>如果人的思维抽象和概括的是事物的</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，并以</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作为思维的基本单元，就属于形象思维</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7212">
                <a:tc vMerge="1">
                  <a:txBody>
                    <a:bodyPr/>
                    <a:lstStyle/>
                    <a:p>
                      <a:endParaRPr lang="zh-CN" altLang="en-US"/>
                    </a:p>
                  </a:txBody>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思维</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形式</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smtClean="0">
                          <a:effectLst/>
                          <a:latin typeface="宋体"/>
                          <a:ea typeface="方正细黑一简体"/>
                          <a:cs typeface="Times New Roman"/>
                        </a:rPr>
                        <a:t>以</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判断</a:t>
                      </a:r>
                      <a:r>
                        <a:rPr lang="zh-CN" sz="2400" b="1" kern="100" dirty="0" smtClean="0">
                          <a:effectLst/>
                          <a:latin typeface="宋体"/>
                          <a:ea typeface="方正细黑一简体"/>
                          <a:cs typeface="Times New Roman"/>
                        </a:rPr>
                        <a:t>和</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等</a:t>
                      </a:r>
                      <a:r>
                        <a:rPr lang="zh-CN" sz="2400" b="1" kern="100" dirty="0">
                          <a:effectLst/>
                          <a:latin typeface="宋体"/>
                          <a:ea typeface="方正细黑一简体"/>
                          <a:cs typeface="Times New Roman"/>
                        </a:rPr>
                        <a:t>反映认识对象，揭示事物的本质和规律</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smtClean="0">
                          <a:effectLst/>
                          <a:latin typeface="宋体"/>
                          <a:ea typeface="方正细黑一简体"/>
                          <a:cs typeface="Times New Roman"/>
                        </a:rPr>
                        <a:t>在</a:t>
                      </a:r>
                      <a:r>
                        <a:rPr lang="en-US" altLang="zh-CN" sz="2400" b="1" kern="100" dirty="0" smtClean="0">
                          <a:effectLst/>
                          <a:latin typeface="宋体"/>
                          <a:ea typeface="方正细黑一简体"/>
                          <a:cs typeface="Times New Roman"/>
                        </a:rPr>
                        <a:t>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知觉</a:t>
                      </a:r>
                      <a:r>
                        <a:rPr lang="zh-CN" sz="2400" b="1" kern="100" dirty="0" smtClean="0">
                          <a:effectLst/>
                          <a:latin typeface="宋体"/>
                          <a:ea typeface="方正细黑一简体"/>
                          <a:cs typeface="Times New Roman"/>
                        </a:rPr>
                        <a:t>和</a:t>
                      </a:r>
                      <a:r>
                        <a:rPr lang="en-US" altLang="zh-CN" sz="2400" b="1" kern="100" dirty="0" smtClean="0">
                          <a:effectLst/>
                          <a:latin typeface="宋体"/>
                          <a:ea typeface="方正细黑一简体"/>
                          <a:cs typeface="Times New Roman"/>
                        </a:rPr>
                        <a:t>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基础上，运用联想、想象和幻想等反映认识对象，触及事物的本质和规律</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a:p>
                  </a:txBody>
                  <a:tcPr/>
                </a:tc>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主要</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特征</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基本单元</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运行方式的推导性和思维表达的严谨性</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基本单元</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运行方式的想象性和思维表达</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993131" y="2276872"/>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共同属性</a:t>
            </a:r>
            <a:endParaRPr lang="zh-CN" altLang="en-US" dirty="0"/>
          </a:p>
        </p:txBody>
      </p:sp>
      <p:sp>
        <p:nvSpPr>
          <p:cNvPr id="8" name="矩形 7"/>
          <p:cNvSpPr/>
          <p:nvPr/>
        </p:nvSpPr>
        <p:spPr>
          <a:xfrm>
            <a:off x="4009355" y="2867741"/>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概念</a:t>
            </a:r>
            <a:endParaRPr lang="zh-CN" altLang="en-US" dirty="0"/>
          </a:p>
        </p:txBody>
      </p:sp>
      <p:sp>
        <p:nvSpPr>
          <p:cNvPr id="10" name="矩形 9"/>
          <p:cNvSpPr/>
          <p:nvPr/>
        </p:nvSpPr>
        <p:spPr>
          <a:xfrm>
            <a:off x="2425179" y="4221088"/>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概念</a:t>
            </a:r>
            <a:endParaRPr lang="zh-CN" altLang="en-US" dirty="0"/>
          </a:p>
        </p:txBody>
      </p:sp>
      <p:sp>
        <p:nvSpPr>
          <p:cNvPr id="12" name="矩形 11"/>
          <p:cNvSpPr/>
          <p:nvPr/>
        </p:nvSpPr>
        <p:spPr>
          <a:xfrm>
            <a:off x="7321723" y="2622103"/>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形象特征</a:t>
            </a:r>
            <a:endParaRPr lang="zh-CN" altLang="en-US" dirty="0"/>
          </a:p>
        </p:txBody>
      </p:sp>
      <p:sp>
        <p:nvSpPr>
          <p:cNvPr id="14" name="矩形 13"/>
          <p:cNvSpPr/>
          <p:nvPr/>
        </p:nvSpPr>
        <p:spPr>
          <a:xfrm>
            <a:off x="9427931" y="2626823"/>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感性形象</a:t>
            </a:r>
            <a:endParaRPr lang="zh-CN" altLang="en-US" dirty="0"/>
          </a:p>
        </p:txBody>
      </p:sp>
      <p:sp>
        <p:nvSpPr>
          <p:cNvPr id="16" name="矩形 15"/>
          <p:cNvSpPr/>
          <p:nvPr/>
        </p:nvSpPr>
        <p:spPr>
          <a:xfrm>
            <a:off x="4392343" y="4241725"/>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推理</a:t>
            </a:r>
            <a:endParaRPr lang="zh-CN" altLang="en-US" dirty="0"/>
          </a:p>
        </p:txBody>
      </p:sp>
      <p:sp>
        <p:nvSpPr>
          <p:cNvPr id="18" name="矩形 17"/>
          <p:cNvSpPr/>
          <p:nvPr/>
        </p:nvSpPr>
        <p:spPr>
          <a:xfrm>
            <a:off x="7242028" y="3990255"/>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感觉</a:t>
            </a:r>
            <a:endParaRPr lang="zh-CN" altLang="en-US" dirty="0"/>
          </a:p>
        </p:txBody>
      </p:sp>
      <p:sp>
        <p:nvSpPr>
          <p:cNvPr id="20" name="矩形 19"/>
          <p:cNvSpPr/>
          <p:nvPr/>
        </p:nvSpPr>
        <p:spPr>
          <a:xfrm>
            <a:off x="9336484" y="3990254"/>
            <a:ext cx="80342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表象</a:t>
            </a:r>
            <a:endParaRPr lang="zh-CN" altLang="en-US" dirty="0"/>
          </a:p>
        </p:txBody>
      </p:sp>
      <p:sp>
        <p:nvSpPr>
          <p:cNvPr id="22" name="矩形 21"/>
          <p:cNvSpPr/>
          <p:nvPr/>
        </p:nvSpPr>
        <p:spPr>
          <a:xfrm>
            <a:off x="3681251" y="5589240"/>
            <a:ext cx="111280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概念性</a:t>
            </a:r>
            <a:endParaRPr lang="zh-CN" altLang="en-US" dirty="0"/>
          </a:p>
        </p:txBody>
      </p:sp>
      <p:sp>
        <p:nvSpPr>
          <p:cNvPr id="24" name="矩形 23"/>
          <p:cNvSpPr/>
          <p:nvPr/>
        </p:nvSpPr>
        <p:spPr>
          <a:xfrm>
            <a:off x="8545859" y="5589240"/>
            <a:ext cx="111280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形象性</a:t>
            </a:r>
            <a:endParaRPr lang="zh-CN" altLang="en-US" dirty="0"/>
          </a:p>
        </p:txBody>
      </p:sp>
      <p:sp>
        <p:nvSpPr>
          <p:cNvPr id="27" name="矩形 26"/>
          <p:cNvSpPr/>
          <p:nvPr/>
        </p:nvSpPr>
        <p:spPr>
          <a:xfrm>
            <a:off x="9481963" y="6021540"/>
            <a:ext cx="1112805" cy="646331"/>
          </a:xfrm>
          <a:prstGeom prst="rect">
            <a:avLst/>
          </a:prstGeom>
        </p:spPr>
        <p:txBody>
          <a:bodyPr wrap="none">
            <a:spAutoFit/>
          </a:bodyPr>
          <a:lstStyle/>
          <a:p>
            <a:pPr lvl="0" algn="just">
              <a:lnSpc>
                <a:spcPct val="150000"/>
              </a:lnSpc>
              <a:tabLst>
                <a:tab pos="2700655" algn="l"/>
              </a:tabLst>
            </a:pPr>
            <a:r>
              <a:rPr lang="zh-CN" altLang="en-US" sz="2400" b="1" kern="100" dirty="0">
                <a:solidFill>
                  <a:srgbClr val="FF0000"/>
                </a:solidFill>
                <a:latin typeface="宋体"/>
                <a:ea typeface="方正细黑一简体"/>
                <a:cs typeface="Times New Roman"/>
              </a:rPr>
              <a:t>情感性</a:t>
            </a:r>
            <a:endParaRPr lang="zh-CN" altLang="en-US" sz="24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randombar(horizontal)">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P spid="22" grpId="0"/>
      <p:bldP spid="24"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941620074"/>
              </p:ext>
            </p:extLst>
          </p:nvPr>
        </p:nvGraphicFramePr>
        <p:xfrm>
          <a:off x="609600" y="2464296"/>
          <a:ext cx="10585174" cy="1865376"/>
        </p:xfrm>
        <a:graphic>
          <a:graphicData uri="http://schemas.openxmlformats.org/drawingml/2006/table">
            <a:tbl>
              <a:tblPr/>
              <a:tblGrid>
                <a:gridCol w="648071"/>
                <a:gridCol w="864096"/>
                <a:gridCol w="4680520"/>
                <a:gridCol w="4392487"/>
              </a:tblGrid>
              <a:tr h="1828800">
                <a:tc gridSpan="2">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联系</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just">
                        <a:lnSpc>
                          <a:spcPct val="170000"/>
                        </a:lnSpc>
                        <a:spcAft>
                          <a:spcPts val="0"/>
                        </a:spcAft>
                        <a:tabLst>
                          <a:tab pos="2700655" algn="l"/>
                        </a:tabLst>
                      </a:pPr>
                      <a:r>
                        <a:rPr lang="zh-CN" sz="2400" b="1" kern="100" dirty="0">
                          <a:effectLst/>
                          <a:latin typeface="宋体"/>
                          <a:ea typeface="方正细黑一简体"/>
                          <a:cs typeface="Times New Roman"/>
                        </a:rPr>
                        <a:t>抽象思维和形象思维是思维的基本形态， 两者的区分是相对的，不是绝对的。在实际思维活动中，抽象思维与形象思维虽然各有其功能和作用，但又具</a:t>
                      </a:r>
                      <a:r>
                        <a:rPr lang="zh-CN" sz="2400" b="1" kern="100" dirty="0" smtClean="0">
                          <a:effectLst/>
                          <a:latin typeface="宋体"/>
                          <a:ea typeface="方正细黑一简体"/>
                          <a:cs typeface="Times New Roman"/>
                        </a:rPr>
                        <a:t>有</a:t>
                      </a:r>
                      <a:r>
                        <a:rPr lang="en-US" altLang="zh-CN" sz="2400" b="1" kern="100" dirty="0" smtClean="0">
                          <a:effectLst/>
                          <a:latin typeface="宋体"/>
                          <a:ea typeface="方正细黑一简体"/>
                          <a:cs typeface="Times New Roman"/>
                        </a:rPr>
                        <a:t>_________</a:t>
                      </a:r>
                      <a:r>
                        <a:rPr lang="zh-CN" sz="2400" b="1" kern="100" dirty="0" smtClean="0">
                          <a:effectLst/>
                          <a:latin typeface="宋体"/>
                          <a:ea typeface="方正细黑一简体"/>
                          <a:cs typeface="Times New Roman"/>
                        </a:rPr>
                        <a:t>的</a:t>
                      </a:r>
                      <a:r>
                        <a:rPr lang="zh-CN" sz="2400" b="1" kern="100" dirty="0">
                          <a:effectLst/>
                          <a:latin typeface="宋体"/>
                          <a:ea typeface="方正细黑一简体"/>
                          <a:cs typeface="Times New Roman"/>
                        </a:rPr>
                        <a:t>关系</a:t>
                      </a:r>
                      <a:endParaRPr lang="zh-CN" sz="24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6" name="矩形 5"/>
          <p:cNvSpPr/>
          <p:nvPr/>
        </p:nvSpPr>
        <p:spPr>
          <a:xfrm>
            <a:off x="706611" y="1720059"/>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5233491" y="3789040"/>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相辅相成</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184576"/>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思维推动实践发展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正确的思维能够帮助人们在实践中实现预期的目的。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思维包括抽象思维和形象思维</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根据思维运行的基本单元的不同，思维分为抽象思维和形象思维。出于不同的目的，依据不同的标准，人们对思维的形态有不同的认识和分类。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抽象思维以感觉、知觉和表象等方式反映认识对象</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抽象思维以概念、判断和推理等反映认识对象，揭示事物的本质和规律。</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抽象思维的主要特征是基本单元的形象性、运行方式的想象性和思维表达的情感性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抽象思维的主要特征是基本单元的概念性、运行方式的推导性和思维表达的严谨性。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形象思维抽象和概括了事物的共同属性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形象思维抽象和概括的是事物的形象特征。</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916832"/>
            <a:ext cx="10801200" cy="280831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领会科学思维</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．科学思维的条件：内</a:t>
            </a:r>
            <a:r>
              <a:rPr lang="zh-CN" altLang="zh-CN" sz="2600" b="1" kern="100" dirty="0" smtClean="0">
                <a:latin typeface="宋体"/>
                <a:ea typeface="方正细黑一简体"/>
                <a:cs typeface="Times New Roman"/>
              </a:rPr>
              <a:t>容</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和</a:t>
            </a:r>
            <a:r>
              <a:rPr lang="zh-CN" altLang="zh-CN" sz="2600" b="1" kern="100" dirty="0">
                <a:latin typeface="宋体"/>
                <a:ea typeface="方正细黑一简体"/>
                <a:cs typeface="Times New Roman"/>
              </a:rPr>
              <a:t>形</a:t>
            </a:r>
            <a:r>
              <a:rPr lang="zh-CN" altLang="zh-CN" sz="2600" b="1" kern="100" dirty="0" smtClean="0">
                <a:latin typeface="宋体"/>
                <a:ea typeface="方正细黑一简体"/>
                <a:cs typeface="Times New Roman"/>
              </a:rPr>
              <a:t>式</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是</a:t>
            </a:r>
            <a:r>
              <a:rPr lang="zh-CN" altLang="zh-CN" sz="2600" b="1" kern="100" dirty="0">
                <a:latin typeface="宋体"/>
                <a:ea typeface="方正细黑一简体"/>
                <a:cs typeface="Times New Roman"/>
              </a:rPr>
              <a:t>科学思维的两个基本条件。</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4729435" y="285293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真实</a:t>
            </a:r>
            <a:endParaRPr lang="zh-CN" altLang="en-US" dirty="0"/>
          </a:p>
        </p:txBody>
      </p:sp>
      <p:sp>
        <p:nvSpPr>
          <p:cNvPr id="6" name="矩形 5"/>
          <p:cNvSpPr/>
          <p:nvPr/>
        </p:nvSpPr>
        <p:spPr>
          <a:xfrm>
            <a:off x="6524948" y="2830502"/>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正确</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44624"/>
            <a:ext cx="10801200" cy="648072"/>
          </a:xfrm>
        </p:spPr>
        <p:txBody>
          <a:bodyPr>
            <a:normAutofit lnSpcReduction="10000"/>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．科学思维的特征</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664673876"/>
              </p:ext>
            </p:extLst>
          </p:nvPr>
        </p:nvGraphicFramePr>
        <p:xfrm>
          <a:off x="264939" y="836712"/>
          <a:ext cx="11305256" cy="6062472"/>
        </p:xfrm>
        <a:graphic>
          <a:graphicData uri="http://schemas.openxmlformats.org/drawingml/2006/table">
            <a:tbl>
              <a:tblPr/>
              <a:tblGrid>
                <a:gridCol w="1727192"/>
                <a:gridCol w="9578064"/>
              </a:tblGrid>
              <a:tr h="259842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追求认识的客观性</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①科学思维总是</a:t>
                      </a:r>
                      <a:r>
                        <a:rPr lang="zh-CN" sz="2600" b="1" kern="100" dirty="0" smtClean="0">
                          <a:effectLst/>
                          <a:latin typeface="宋体"/>
                          <a:ea typeface="方正细黑一简体"/>
                          <a:cs typeface="Times New Roman"/>
                        </a:rPr>
                        <a:t>从</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出</a:t>
                      </a:r>
                      <a:r>
                        <a:rPr lang="zh-CN" sz="2600" b="1" kern="100" dirty="0">
                          <a:effectLst/>
                          <a:latin typeface="宋体"/>
                          <a:ea typeface="方正细黑一简体"/>
                          <a:cs typeface="Times New Roman"/>
                        </a:rPr>
                        <a:t>发，力图如实地反映认识对象。②科学思维不盲目崇拜权威，不盲目相信书本结论，它尊重实践检验的结果，注重实事求是的推理和论证，坚持以理服人，努力把握和遵</a:t>
                      </a:r>
                      <a:r>
                        <a:rPr lang="zh-CN" sz="2600" b="1" kern="100" dirty="0" smtClean="0">
                          <a:effectLst/>
                          <a:latin typeface="宋体"/>
                          <a:ea typeface="方正细黑一简体"/>
                          <a:cs typeface="Times New Roman"/>
                        </a:rPr>
                        <a:t>循</a:t>
                      </a:r>
                      <a:r>
                        <a:rPr lang="en-US" altLang="zh-CN" sz="2600" b="1" kern="100" dirty="0" smtClean="0">
                          <a:effectLst/>
                          <a:latin typeface="宋体"/>
                          <a:ea typeface="方正细黑一简体"/>
                          <a:cs typeface="Times New Roman"/>
                        </a:rPr>
                        <a:t>________</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9211">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结果具有预见性</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科学思维总是通过对事物历史与现实材料的分析，找出事物发展的规律，并对事物的发展趋势、发展前景作</a:t>
                      </a:r>
                      <a:r>
                        <a:rPr lang="zh-CN" sz="2600" b="1" kern="100" dirty="0" smtClean="0">
                          <a:effectLst/>
                          <a:latin typeface="宋体"/>
                          <a:ea typeface="方正细黑一简体"/>
                          <a:cs typeface="Times New Roman"/>
                        </a:rPr>
                        <a:t>出</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推断</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881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结果具有可检验性</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思维的结果必须接</a:t>
                      </a:r>
                      <a:r>
                        <a:rPr lang="zh-CN" sz="2600" b="1" kern="100" dirty="0" smtClean="0">
                          <a:effectLst/>
                          <a:latin typeface="宋体"/>
                          <a:ea typeface="方正细黑一简体"/>
                          <a:cs typeface="Times New Roman"/>
                        </a:rPr>
                        <a:t>受</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检验。越是复杂的事物，对它的认识越要经过实践的反复检验。科学思维能够以实事求是的态度接受实践的严格检验，修正错误，坚</a:t>
                      </a:r>
                      <a:r>
                        <a:rPr lang="zh-CN" sz="2600" b="1" kern="100" dirty="0" smtClean="0">
                          <a:effectLst/>
                          <a:latin typeface="宋体"/>
                          <a:ea typeface="方正细黑一简体"/>
                          <a:cs typeface="Times New Roman"/>
                        </a:rPr>
                        <a:t>持</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801443" y="90872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实际</a:t>
            </a:r>
            <a:endParaRPr lang="zh-CN" altLang="en-US" dirty="0"/>
          </a:p>
        </p:txBody>
      </p:sp>
      <p:sp>
        <p:nvSpPr>
          <p:cNvPr id="8" name="矩形 7"/>
          <p:cNvSpPr/>
          <p:nvPr/>
        </p:nvSpPr>
        <p:spPr>
          <a:xfrm>
            <a:off x="2929235" y="2780928"/>
            <a:ext cx="1524776"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客观规律</a:t>
            </a:r>
            <a:endParaRPr lang="zh-CN" altLang="en-US" sz="2600" kern="100" dirty="0">
              <a:solidFill>
                <a:prstClr val="black"/>
              </a:solidFill>
              <a:latin typeface="宋体"/>
              <a:cs typeface="Courier New"/>
            </a:endParaRPr>
          </a:p>
        </p:txBody>
      </p:sp>
      <p:sp>
        <p:nvSpPr>
          <p:cNvPr id="10" name="矩形 9"/>
          <p:cNvSpPr/>
          <p:nvPr/>
        </p:nvSpPr>
        <p:spPr>
          <a:xfrm>
            <a:off x="8605259" y="423270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合乎逻辑</a:t>
            </a:r>
            <a:endParaRPr lang="zh-CN" altLang="en-US" dirty="0"/>
          </a:p>
        </p:txBody>
      </p:sp>
      <p:sp>
        <p:nvSpPr>
          <p:cNvPr id="12" name="矩形 11"/>
          <p:cNvSpPr/>
          <p:nvPr/>
        </p:nvSpPr>
        <p:spPr>
          <a:xfrm>
            <a:off x="5017467" y="486916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实践</a:t>
            </a:r>
            <a:endParaRPr lang="zh-CN" altLang="en-US" dirty="0"/>
          </a:p>
        </p:txBody>
      </p:sp>
      <p:sp>
        <p:nvSpPr>
          <p:cNvPr id="14" name="矩形 13"/>
          <p:cNvSpPr/>
          <p:nvPr/>
        </p:nvSpPr>
        <p:spPr>
          <a:xfrm>
            <a:off x="7033691" y="6021288"/>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真理</a:t>
            </a:r>
            <a:endParaRPr lang="zh-CN" altLang="en-US" sz="26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1440160"/>
          </a:xfrm>
        </p:spPr>
        <p:txBody>
          <a:bodyPr>
            <a:normAutofit/>
          </a:bodyPr>
          <a:lstStyle/>
          <a:p>
            <a:pPr indent="0" algn="just">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．学习科学思维的意义</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思维素养意义</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900797226"/>
              </p:ext>
            </p:extLst>
          </p:nvPr>
        </p:nvGraphicFramePr>
        <p:xfrm>
          <a:off x="336947" y="1224488"/>
          <a:ext cx="11017224" cy="5715000"/>
        </p:xfrm>
        <a:graphic>
          <a:graphicData uri="http://schemas.openxmlformats.org/drawingml/2006/table">
            <a:tbl>
              <a:tblPr/>
              <a:tblGrid>
                <a:gridCol w="1290433"/>
                <a:gridCol w="9726791"/>
              </a:tblGrid>
              <a:tr h="1508654">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逻辑</a:t>
                      </a:r>
                      <a:endParaRPr lang="zh-CN" sz="2500" kern="100" dirty="0">
                        <a:effectLst/>
                        <a:latin typeface="宋体"/>
                        <a:cs typeface="Courier New"/>
                      </a:endParaRPr>
                    </a:p>
                    <a:p>
                      <a:pPr algn="ctr">
                        <a:lnSpc>
                          <a:spcPct val="150000"/>
                        </a:lnSpc>
                        <a:spcAft>
                          <a:spcPts val="0"/>
                        </a:spcAft>
                        <a:tabLst>
                          <a:tab pos="2700655" algn="l"/>
                        </a:tabLst>
                      </a:pPr>
                      <a:r>
                        <a:rPr lang="zh-CN" sz="2500" b="1" kern="100" dirty="0">
                          <a:effectLst/>
                          <a:latin typeface="宋体"/>
                          <a:ea typeface="方正细黑一简体"/>
                          <a:cs typeface="Times New Roman"/>
                        </a:rPr>
                        <a:t>思维</a:t>
                      </a:r>
                      <a:endParaRPr lang="zh-CN" sz="2500" kern="100" dirty="0">
                        <a:effectLst/>
                        <a:latin typeface="宋体"/>
                        <a:cs typeface="Courier New"/>
                      </a:endParaRPr>
                    </a:p>
                    <a:p>
                      <a:pPr algn="ctr">
                        <a:lnSpc>
                          <a:spcPct val="150000"/>
                        </a:lnSpc>
                        <a:spcAft>
                          <a:spcPts val="0"/>
                        </a:spcAft>
                        <a:tabLst>
                          <a:tab pos="2700655" algn="l"/>
                        </a:tabLst>
                      </a:pPr>
                      <a:r>
                        <a:rPr lang="zh-CN" sz="2500" b="1" kern="100" dirty="0">
                          <a:effectLst/>
                          <a:latin typeface="宋体"/>
                          <a:ea typeface="方正细黑一简体"/>
                          <a:cs typeface="Times New Roman"/>
                        </a:rPr>
                        <a:t>方面</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有利于我们纠</a:t>
                      </a:r>
                      <a:r>
                        <a:rPr lang="zh-CN" sz="2500" b="1" kern="100" dirty="0" smtClean="0">
                          <a:effectLst/>
                          <a:latin typeface="宋体"/>
                          <a:ea typeface="方正细黑一简体"/>
                          <a:cs typeface="Times New Roman"/>
                        </a:rPr>
                        <a:t>正</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错</a:t>
                      </a:r>
                      <a:r>
                        <a:rPr lang="zh-CN" sz="2500" b="1" kern="100" dirty="0">
                          <a:effectLst/>
                          <a:latin typeface="宋体"/>
                          <a:ea typeface="方正细黑一简体"/>
                          <a:cs typeface="Times New Roman"/>
                        </a:rPr>
                        <a:t>误，驳</a:t>
                      </a:r>
                      <a:r>
                        <a:rPr lang="zh-CN" sz="2500" b="1" kern="100" dirty="0" smtClean="0">
                          <a:effectLst/>
                          <a:latin typeface="宋体"/>
                          <a:ea typeface="方正细黑一简体"/>
                          <a:cs typeface="Times New Roman"/>
                        </a:rPr>
                        <a:t>斥</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捍卫真理。科学的抽象思维一定是符</a:t>
                      </a:r>
                      <a:r>
                        <a:rPr lang="zh-CN" sz="2500" b="1" kern="100" dirty="0" smtClean="0">
                          <a:effectLst/>
                          <a:latin typeface="宋体"/>
                          <a:ea typeface="方正细黑一简体"/>
                          <a:cs typeface="Times New Roman"/>
                        </a:rPr>
                        <a:t>合</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的</a:t>
                      </a:r>
                      <a:r>
                        <a:rPr lang="zh-CN" sz="2500" b="1" kern="100" dirty="0">
                          <a:effectLst/>
                          <a:latin typeface="宋体"/>
                          <a:ea typeface="方正细黑一简体"/>
                          <a:cs typeface="Times New Roman"/>
                        </a:rPr>
                        <a:t>思维，违背逻辑要求的思维不是科学思维。通过学习逻辑知识，我们可以更好地担当起维护真理的责任</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18">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辩证</a:t>
                      </a:r>
                      <a:endParaRPr lang="zh-CN" sz="2500" kern="100">
                        <a:effectLst/>
                        <a:latin typeface="宋体"/>
                        <a:cs typeface="Courier New"/>
                      </a:endParaRPr>
                    </a:p>
                    <a:p>
                      <a:pPr algn="ctr">
                        <a:lnSpc>
                          <a:spcPct val="150000"/>
                        </a:lnSpc>
                        <a:spcAft>
                          <a:spcPts val="0"/>
                        </a:spcAft>
                        <a:tabLst>
                          <a:tab pos="2700655" algn="l"/>
                        </a:tabLst>
                      </a:pPr>
                      <a:r>
                        <a:rPr lang="zh-CN" sz="2500" b="1" kern="100">
                          <a:effectLst/>
                          <a:latin typeface="宋体"/>
                          <a:ea typeface="方正细黑一简体"/>
                          <a:cs typeface="Times New Roman"/>
                        </a:rPr>
                        <a:t>思维</a:t>
                      </a:r>
                      <a:endParaRPr lang="zh-CN" sz="2500" kern="100">
                        <a:effectLst/>
                        <a:latin typeface="宋体"/>
                        <a:cs typeface="Courier New"/>
                      </a:endParaRPr>
                    </a:p>
                    <a:p>
                      <a:pPr algn="ctr">
                        <a:lnSpc>
                          <a:spcPct val="150000"/>
                        </a:lnSpc>
                        <a:spcAft>
                          <a:spcPts val="0"/>
                        </a:spcAft>
                        <a:tabLst>
                          <a:tab pos="2700655" algn="l"/>
                        </a:tabLst>
                      </a:pPr>
                      <a:r>
                        <a:rPr lang="zh-CN" sz="2500" b="1" kern="100">
                          <a:effectLst/>
                          <a:latin typeface="宋体"/>
                          <a:ea typeface="方正细黑一简体"/>
                          <a:cs typeface="Times New Roman"/>
                        </a:rPr>
                        <a:t>方面</a:t>
                      </a:r>
                      <a:endParaRPr lang="zh-CN" sz="25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有利于我们把握事物</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和</a:t>
                      </a:r>
                      <a:r>
                        <a:rPr lang="zh-CN" sz="2500" b="1" kern="100" dirty="0">
                          <a:effectLst/>
                          <a:latin typeface="宋体"/>
                          <a:ea typeface="方正细黑一简体"/>
                          <a:cs typeface="Times New Roman"/>
                        </a:rPr>
                        <a:t>发展规律。世界是普遍联系、变化发展的。认识世界，不仅要认识事物的部分、方面、阶段，而且要认识事物变化发展着</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学会运用辩证思维方法，我们可以更为全面</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地</a:t>
                      </a:r>
                      <a:r>
                        <a:rPr lang="zh-CN" sz="2500" b="1" kern="100" dirty="0">
                          <a:effectLst/>
                          <a:latin typeface="宋体"/>
                          <a:ea typeface="方正细黑一简体"/>
                          <a:cs typeface="Times New Roman"/>
                        </a:rPr>
                        <a:t>把握客观事物</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创新</a:t>
                      </a:r>
                      <a:endParaRPr lang="zh-CN" sz="2500" kern="100">
                        <a:effectLst/>
                        <a:latin typeface="宋体"/>
                        <a:cs typeface="Courier New"/>
                      </a:endParaRPr>
                    </a:p>
                    <a:p>
                      <a:pPr algn="ctr">
                        <a:lnSpc>
                          <a:spcPct val="150000"/>
                        </a:lnSpc>
                        <a:spcAft>
                          <a:spcPts val="0"/>
                        </a:spcAft>
                        <a:tabLst>
                          <a:tab pos="2700655" algn="l"/>
                        </a:tabLst>
                      </a:pPr>
                      <a:r>
                        <a:rPr lang="zh-CN" sz="2500" b="1" kern="100">
                          <a:effectLst/>
                          <a:latin typeface="宋体"/>
                          <a:ea typeface="方正细黑一简体"/>
                          <a:cs typeface="Times New Roman"/>
                        </a:rPr>
                        <a:t>思维</a:t>
                      </a:r>
                      <a:endParaRPr lang="zh-CN" sz="2500" kern="100">
                        <a:effectLst/>
                        <a:latin typeface="宋体"/>
                        <a:cs typeface="Courier New"/>
                      </a:endParaRPr>
                    </a:p>
                    <a:p>
                      <a:pPr algn="ctr">
                        <a:lnSpc>
                          <a:spcPct val="150000"/>
                        </a:lnSpc>
                        <a:spcAft>
                          <a:spcPts val="0"/>
                        </a:spcAft>
                        <a:tabLst>
                          <a:tab pos="2700655" algn="l"/>
                        </a:tabLst>
                      </a:pPr>
                      <a:r>
                        <a:rPr lang="zh-CN" sz="2500" b="1" kern="100">
                          <a:effectLst/>
                          <a:latin typeface="宋体"/>
                          <a:ea typeface="方正细黑一简体"/>
                          <a:cs typeface="Times New Roman"/>
                        </a:rPr>
                        <a:t>方面</a:t>
                      </a:r>
                      <a:endParaRPr lang="zh-CN" sz="25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有利于我们把握新情况、解</a:t>
                      </a:r>
                      <a:r>
                        <a:rPr lang="zh-CN" sz="2500" b="1" kern="100" dirty="0" smtClean="0">
                          <a:effectLst/>
                          <a:latin typeface="宋体"/>
                          <a:ea typeface="方正细黑一简体"/>
                          <a:cs typeface="Times New Roman"/>
                        </a:rPr>
                        <a:t>决</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从而有所发现、有所发明、有</a:t>
                      </a:r>
                      <a:r>
                        <a:rPr lang="zh-CN" sz="2500" b="1" kern="100" dirty="0" smtClean="0">
                          <a:effectLst/>
                          <a:latin typeface="宋体"/>
                          <a:ea typeface="方正细黑一简体"/>
                          <a:cs typeface="Times New Roman"/>
                        </a:rPr>
                        <a:t>所</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提高我们的创新能力</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937347" y="1268760"/>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逻辑</a:t>
            </a:r>
            <a:endParaRPr lang="zh-CN" altLang="en-US" dirty="0"/>
          </a:p>
        </p:txBody>
      </p:sp>
      <p:sp>
        <p:nvSpPr>
          <p:cNvPr id="8" name="矩形 7"/>
          <p:cNvSpPr/>
          <p:nvPr/>
        </p:nvSpPr>
        <p:spPr>
          <a:xfrm>
            <a:off x="6313611" y="1273271"/>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诡辩</a:t>
            </a:r>
            <a:endParaRPr lang="zh-CN" altLang="en-US" dirty="0"/>
          </a:p>
        </p:txBody>
      </p:sp>
      <p:sp>
        <p:nvSpPr>
          <p:cNvPr id="10" name="矩形 9"/>
          <p:cNvSpPr/>
          <p:nvPr/>
        </p:nvSpPr>
        <p:spPr>
          <a:xfrm>
            <a:off x="3183947" y="1871826"/>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逻辑要求</a:t>
            </a:r>
            <a:endParaRPr lang="zh-CN" altLang="en-US" dirty="0"/>
          </a:p>
        </p:txBody>
      </p:sp>
      <p:sp>
        <p:nvSpPr>
          <p:cNvPr id="12" name="矩形 11"/>
          <p:cNvSpPr/>
          <p:nvPr/>
        </p:nvSpPr>
        <p:spPr>
          <a:xfrm>
            <a:off x="4945459" y="2951946"/>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本质</a:t>
            </a:r>
            <a:endParaRPr lang="zh-CN" altLang="en-US" dirty="0"/>
          </a:p>
        </p:txBody>
      </p:sp>
      <p:sp>
        <p:nvSpPr>
          <p:cNvPr id="14" name="矩形 13"/>
          <p:cNvSpPr/>
          <p:nvPr/>
        </p:nvSpPr>
        <p:spPr>
          <a:xfrm>
            <a:off x="4242890" y="4077072"/>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整体</a:t>
            </a:r>
            <a:endParaRPr lang="zh-CN" altLang="en-US" dirty="0"/>
          </a:p>
        </p:txBody>
      </p:sp>
      <p:sp>
        <p:nvSpPr>
          <p:cNvPr id="16" name="矩形 15"/>
          <p:cNvSpPr/>
          <p:nvPr/>
        </p:nvSpPr>
        <p:spPr>
          <a:xfrm>
            <a:off x="2388194" y="4653136"/>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动态</a:t>
            </a:r>
            <a:endParaRPr lang="zh-CN" altLang="en-US" dirty="0"/>
          </a:p>
        </p:txBody>
      </p:sp>
      <p:sp>
        <p:nvSpPr>
          <p:cNvPr id="18" name="矩形 17"/>
          <p:cNvSpPr/>
          <p:nvPr/>
        </p:nvSpPr>
        <p:spPr>
          <a:xfrm>
            <a:off x="5774532" y="5445224"/>
            <a:ext cx="115127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新问题</a:t>
            </a:r>
            <a:endParaRPr lang="zh-CN" altLang="en-US" dirty="0"/>
          </a:p>
        </p:txBody>
      </p:sp>
      <p:sp>
        <p:nvSpPr>
          <p:cNvPr id="20" name="矩形 19"/>
          <p:cNvSpPr/>
          <p:nvPr/>
        </p:nvSpPr>
        <p:spPr>
          <a:xfrm>
            <a:off x="1973657" y="6021288"/>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创造</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4624"/>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思想政治意义</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630899712"/>
              </p:ext>
            </p:extLst>
          </p:nvPr>
        </p:nvGraphicFramePr>
        <p:xfrm>
          <a:off x="624979" y="692696"/>
          <a:ext cx="11089232" cy="6062472"/>
        </p:xfrm>
        <a:graphic>
          <a:graphicData uri="http://schemas.openxmlformats.org/drawingml/2006/table">
            <a:tbl>
              <a:tblPr/>
              <a:tblGrid>
                <a:gridCol w="871297"/>
                <a:gridCol w="10217935"/>
              </a:tblGrid>
              <a:tr h="1508654">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政治</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觉悟</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方面</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有助于我们认清社会发展规律</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特</a:t>
                      </a:r>
                      <a:r>
                        <a:rPr lang="zh-CN" sz="2600" b="1" kern="100" dirty="0">
                          <a:effectLst/>
                          <a:latin typeface="宋体"/>
                          <a:ea typeface="方正细黑一简体"/>
                          <a:cs typeface="Times New Roman"/>
                        </a:rPr>
                        <a:t>征，正确认识不同的社会实践中的国情和世情，准确把握我们所在</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提高我们的政治站位，提升我们的思想水平和政治觉悟</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科学</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精神</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方面</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有助于我们发扬科学精神，积极投身于当代中国广泛而深刻</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宏大而独特的实践创新，以锐意进取的态度和负责任的行动促</a:t>
                      </a:r>
                      <a:r>
                        <a:rPr lang="zh-CN" sz="2600" b="1" kern="100" dirty="0" smtClean="0">
                          <a:effectLst/>
                          <a:latin typeface="宋体"/>
                          <a:ea typeface="方正细黑一简体"/>
                          <a:cs typeface="Times New Roman"/>
                        </a:rPr>
                        <a:t>进</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助力国家强盛和民族复兴</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成长</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成才</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方面</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可以帮助我们正确认识事物，提高学习和工作</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可以帮助我们树立正确</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人生观，成为有理想、有本领</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时代新人，更好地报效国家、服务社会、造福人类</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169595" y="83671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阶段性</a:t>
            </a:r>
            <a:endParaRPr lang="zh-CN" altLang="en-US" dirty="0"/>
          </a:p>
        </p:txBody>
      </p:sp>
      <p:sp>
        <p:nvSpPr>
          <p:cNvPr id="8" name="矩形 7"/>
          <p:cNvSpPr/>
          <p:nvPr/>
        </p:nvSpPr>
        <p:spPr>
          <a:xfrm>
            <a:off x="7537747" y="148478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历史方位</a:t>
            </a:r>
            <a:endParaRPr lang="zh-CN" altLang="en-US" dirty="0"/>
          </a:p>
        </p:txBody>
      </p:sp>
      <p:sp>
        <p:nvSpPr>
          <p:cNvPr id="10" name="矩形 9"/>
          <p:cNvSpPr/>
          <p:nvPr/>
        </p:nvSpPr>
        <p:spPr>
          <a:xfrm>
            <a:off x="1489075" y="350100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社会变革</a:t>
            </a:r>
            <a:endParaRPr lang="zh-CN" altLang="en-US" dirty="0"/>
          </a:p>
        </p:txBody>
      </p:sp>
      <p:sp>
        <p:nvSpPr>
          <p:cNvPr id="12" name="矩形 11"/>
          <p:cNvSpPr/>
          <p:nvPr/>
        </p:nvSpPr>
        <p:spPr>
          <a:xfrm>
            <a:off x="2484579" y="422108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社会和谐</a:t>
            </a:r>
            <a:endParaRPr lang="zh-CN" altLang="en-US" dirty="0"/>
          </a:p>
        </p:txBody>
      </p:sp>
      <p:sp>
        <p:nvSpPr>
          <p:cNvPr id="14" name="矩形 13"/>
          <p:cNvSpPr/>
          <p:nvPr/>
        </p:nvSpPr>
        <p:spPr>
          <a:xfrm>
            <a:off x="8545859" y="486916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效率</a:t>
            </a:r>
            <a:endParaRPr lang="zh-CN" altLang="en-US" dirty="0"/>
          </a:p>
        </p:txBody>
      </p:sp>
      <p:sp>
        <p:nvSpPr>
          <p:cNvPr id="16" name="矩形 15"/>
          <p:cNvSpPr/>
          <p:nvPr/>
        </p:nvSpPr>
        <p:spPr>
          <a:xfrm>
            <a:off x="9193931" y="551723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有担当</a:t>
            </a:r>
            <a:endParaRPr lang="zh-CN" altLang="en-US" dirty="0"/>
          </a:p>
        </p:txBody>
      </p:sp>
      <p:sp>
        <p:nvSpPr>
          <p:cNvPr id="18" name="矩形 17"/>
          <p:cNvSpPr/>
          <p:nvPr/>
        </p:nvSpPr>
        <p:spPr>
          <a:xfrm>
            <a:off x="3145259" y="5528845"/>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世界观</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400600"/>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只要内容真实就能做到科学思维</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内容真实和形式正确是科学思维的两个基本条件，缺一不可。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科学思维的结果具有可检验性，是因为科学思维总是从实际出发，力图如实地反映认识对象</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科学思维总是从实际出发，力图如实地反映认识对象，说明科学思维追求认识的客观性。</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08512"/>
          </a:xfrm>
        </p:spPr>
        <p:txBody>
          <a:bodyPr>
            <a:normAutofit/>
          </a:bodyPr>
          <a:lstStyle/>
          <a:p>
            <a:pPr indent="0" algn="just">
              <a:lnSpc>
                <a:spcPct val="170000"/>
              </a:lnSpc>
              <a:spcAft>
                <a:spcPts val="0"/>
              </a:spcAft>
              <a:tabLst>
                <a:tab pos="2700655" algn="l"/>
              </a:tabLst>
            </a:pP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科学思维是客观的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科学思维追求认识的客观性，但任何思维都属于主观事物。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科学精神是在人脑中固有的，自发形成的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科学精神是人们在认识世界和改造世界中表现出来的精神取向。</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成功的社会实践离不开科学思维的参与</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一</a:t>
            </a:r>
            <a:r>
              <a:rPr lang="zh-CN" altLang="en-US"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思维的特征</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放眼周围的世界，我们看到的是高山、河流、森林、原野等。哲学家超越日常生活的经验层次，通过事物各自生动的具体特性，探究出它们共同的属性和本质特征——物质是不依赖于人的意识并能为人的意识所反映的客观实在。哲学上物质概念的探究体现了思维具</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248472"/>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①预见性　②概括性　③确定性　④能动性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料体现了思维具有概括性和能动性，②④正确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料没有涉及科学思维结果的预见性、合乎逻辑思维的确定性，①③排除。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．人的感官是人认识外界事物的天然界限，而思维却可以帮助人们突破这一天然的界限。这种观点表明思维具</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．概括性</a:t>
            </a:r>
            <a:r>
              <a:rPr lang="en-US" altLang="zh-CN" sz="2600" b="1" kern="100" dirty="0">
                <a:latin typeface="宋体"/>
                <a:ea typeface="方正细黑一简体"/>
                <a:cs typeface="Times New Roman"/>
              </a:rPr>
              <a:t>  B</a:t>
            </a:r>
            <a:r>
              <a:rPr lang="zh-CN" altLang="zh-CN" sz="2600" b="1" kern="100" dirty="0">
                <a:latin typeface="宋体"/>
                <a:ea typeface="方正细黑一简体"/>
                <a:cs typeface="Times New Roman"/>
              </a:rPr>
              <a:t>．能动性</a:t>
            </a:r>
            <a:r>
              <a:rPr lang="en-US" altLang="zh-CN" sz="2600" b="1" kern="100" dirty="0">
                <a:latin typeface="宋体"/>
                <a:ea typeface="方正细黑一简体"/>
                <a:cs typeface="Times New Roman"/>
              </a:rPr>
              <a:t>  C</a:t>
            </a:r>
            <a:r>
              <a:rPr lang="zh-CN" altLang="zh-CN" sz="2600" b="1" kern="100" dirty="0">
                <a:latin typeface="宋体"/>
                <a:ea typeface="方正细黑一简体"/>
                <a:cs typeface="Times New Roman"/>
              </a:rPr>
              <a:t>．间接性</a:t>
            </a:r>
            <a:r>
              <a:rPr lang="en-US" altLang="zh-CN" sz="2600" b="1" kern="100" dirty="0">
                <a:latin typeface="宋体"/>
                <a:ea typeface="方正细黑一简体"/>
                <a:cs typeface="Times New Roman"/>
              </a:rPr>
              <a:t>  D</a:t>
            </a:r>
            <a:r>
              <a:rPr lang="zh-CN" altLang="zh-CN" sz="2600" b="1" kern="100" dirty="0">
                <a:latin typeface="宋体"/>
                <a:ea typeface="方正细黑一简体"/>
                <a:cs typeface="Times New Roman"/>
              </a:rPr>
              <a:t>．预见性</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66294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料所述观点表明思维具有间接性，</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料未体现思维具有概括性、能动性，</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r>
              <a:rPr lang="zh-CN" altLang="zh-CN" sz="2600" b="1" kern="100" dirty="0" smtClean="0">
                <a:latin typeface="宋体"/>
                <a:ea typeface="方正细黑一简体"/>
                <a:cs typeface="Times New Roman"/>
              </a:rPr>
              <a:t>预</a:t>
            </a:r>
            <a:r>
              <a:rPr lang="zh-CN" altLang="zh-CN" sz="2600" b="1" kern="100" dirty="0">
                <a:latin typeface="宋体"/>
                <a:ea typeface="方正细黑一简体"/>
                <a:cs typeface="Times New Roman"/>
              </a:rPr>
              <a:t>见性不是思维的特征且预见性在材料中没有体现，</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08512"/>
          </a:xfrm>
        </p:spPr>
        <p:txBody>
          <a:bodyPr>
            <a:normAutofit/>
          </a:bodyPr>
          <a:lstStyle/>
          <a:p>
            <a:pPr marL="722313" indent="-722313"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．“五千年华夏文明源远流长，祖国啊：你是一支生命的交响，巨龙播撒着永不熄灭的火种；你是慈祥的母亲，今天的你，迈入新的时代，儿女们倍感荣光。”从思维形态上看，这首歌的歌</a:t>
            </a:r>
            <a:r>
              <a:rPr lang="zh-CN" altLang="zh-CN" sz="2600" b="1" kern="100" dirty="0" smtClean="0">
                <a:latin typeface="宋体"/>
                <a:ea typeface="方正细黑一简体"/>
                <a:cs typeface="Times New Roman"/>
              </a:rPr>
              <a:t>词</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722313" indent="-60325" algn="just">
              <a:lnSpc>
                <a:spcPct val="170000"/>
              </a:lnSpc>
              <a:spcAft>
                <a:spcPts val="0"/>
              </a:spcAft>
              <a:tabLst>
                <a:tab pos="2700655" algn="l"/>
              </a:tabLst>
            </a:pPr>
            <a:r>
              <a:rPr lang="zh-CN" altLang="zh-CN" sz="2600" b="1" kern="100" dirty="0">
                <a:latin typeface="宋体"/>
                <a:ea typeface="方正细黑一简体"/>
                <a:cs typeface="Times New Roman"/>
              </a:rPr>
              <a:t>①抽象并概括的是事物的形象特征　②在思维表达上具有深厚的情感性　③形成了概念的基本单元　④通过想象概括出事物的本质特征</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03244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料中的歌词是形象思维，抽象并概括的是事物的形象特征，具有对祖国深厚的热爱之情，①②正确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该</a:t>
            </a:r>
            <a:r>
              <a:rPr lang="zh-CN" altLang="zh-CN" sz="2600" b="1" kern="100" dirty="0">
                <a:latin typeface="宋体"/>
                <a:ea typeface="方正细黑一简体"/>
                <a:cs typeface="Times New Roman"/>
              </a:rPr>
              <a:t>歌词是以感性形象作为思维的基本单元，③不选</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该</a:t>
            </a:r>
            <a:r>
              <a:rPr lang="zh-CN" altLang="zh-CN" sz="2600" b="1" kern="100" dirty="0">
                <a:latin typeface="宋体"/>
                <a:ea typeface="方正细黑一简体"/>
                <a:cs typeface="Times New Roman"/>
              </a:rPr>
              <a:t>歌词触及事物的本质和规律，④不选。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2304256"/>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深化理解思维的特征</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．间接性</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502464676"/>
              </p:ext>
            </p:extLst>
          </p:nvPr>
        </p:nvGraphicFramePr>
        <p:xfrm>
          <a:off x="480963" y="2110181"/>
          <a:ext cx="10801200" cy="4569600"/>
        </p:xfrm>
        <a:graphic>
          <a:graphicData uri="http://schemas.openxmlformats.org/drawingml/2006/table">
            <a:tbl>
              <a:tblPr/>
              <a:tblGrid>
                <a:gridCol w="1187397"/>
                <a:gridCol w="9613803"/>
              </a:tblGrid>
              <a:tr h="1355932">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涵</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思维能够凭借获得的感性材料、已有的经验和知识，透过事物的现象，揭示事物的本质和规律，实现对未知事物的认识</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129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原</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因</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人们不可能对所要认识的每一个事物都去直接感知，事物的本质和规律也不可能被直接感知到</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21948">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作</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用</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①凭经验能认识没有直接作用于感官的事物属性；②凭经验能认识根本不可能直接作用于感觉器官的事物属性；③能在对事物认识的基础上进行蔓延式无止境的扩展</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19" y="1052736"/>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graphicFrame>
        <p:nvGraphicFramePr>
          <p:cNvPr id="6" name="表格 5"/>
          <p:cNvGraphicFramePr>
            <a:graphicFrameLocks noGrp="1"/>
          </p:cNvGraphicFramePr>
          <p:nvPr>
            <p:extLst>
              <p:ext uri="{D42A27DB-BD31-4B8C-83A1-F6EECF244321}">
                <p14:modId xmlns:p14="http://schemas.microsoft.com/office/powerpoint/2010/main" val="4284711870"/>
              </p:ext>
            </p:extLst>
          </p:nvPr>
        </p:nvGraphicFramePr>
        <p:xfrm>
          <a:off x="624979" y="1600200"/>
          <a:ext cx="10657184" cy="4867409"/>
        </p:xfrm>
        <a:graphic>
          <a:graphicData uri="http://schemas.openxmlformats.org/drawingml/2006/table">
            <a:tbl>
              <a:tblPr/>
              <a:tblGrid>
                <a:gridCol w="1171565"/>
                <a:gridCol w="9485619"/>
              </a:tblGrid>
              <a:tr h="100577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关键词</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见……而知……；通过……推断出……；计划；预测；揭示出；推断出</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2019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举</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例</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人类学家根据古生物的化石及其他有关资料，就能推知人类进化的规律；②医生根据对病人的体温、血压、血液、尿液、心电图、脑电图等检查的有关资料，就能确诊病患和病因；③教师根据学生的行为表现可以推断学生的内心世界；④地震工作者可以根据动物的反常现象或其他仪表的数据来分析与预报震情</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．概括性</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287036935"/>
              </p:ext>
            </p:extLst>
          </p:nvPr>
        </p:nvGraphicFramePr>
        <p:xfrm>
          <a:off x="1129035" y="1596232"/>
          <a:ext cx="9937104" cy="4607088"/>
        </p:xfrm>
        <a:graphic>
          <a:graphicData uri="http://schemas.openxmlformats.org/drawingml/2006/table">
            <a:tbl>
              <a:tblPr/>
              <a:tblGrid>
                <a:gridCol w="971573"/>
                <a:gridCol w="8965531"/>
              </a:tblGrid>
              <a:tr h="193969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内涵</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思维能够从多种事物及其各种各样的属性中，舍去表面的、非本质的属性，抓住内在的、共同的、本质的属性，把握一类事物的共同本质</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264">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作用</a:t>
                      </a:r>
                      <a:endParaRPr lang="zh-CN" sz="26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①概括是形成概念的前提。同类事物总结共性；同类现象中总结本质的规律性和内在联系；②概括是思维活动的速度，迁移的程度、广度和深度；③概括是一切科研的出发点</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57027" y="836712"/>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graphicFrame>
        <p:nvGraphicFramePr>
          <p:cNvPr id="6" name="表格 5"/>
          <p:cNvGraphicFramePr>
            <a:graphicFrameLocks noGrp="1"/>
          </p:cNvGraphicFramePr>
          <p:nvPr>
            <p:extLst>
              <p:ext uri="{D42A27DB-BD31-4B8C-83A1-F6EECF244321}">
                <p14:modId xmlns:p14="http://schemas.microsoft.com/office/powerpoint/2010/main" val="680024399"/>
              </p:ext>
            </p:extLst>
          </p:nvPr>
        </p:nvGraphicFramePr>
        <p:xfrm>
          <a:off x="841003" y="1583278"/>
          <a:ext cx="10585176" cy="4741688"/>
        </p:xfrm>
        <a:graphic>
          <a:graphicData uri="http://schemas.openxmlformats.org/drawingml/2006/table">
            <a:tbl>
              <a:tblPr/>
              <a:tblGrid>
                <a:gridCol w="1034936"/>
                <a:gridCol w="9550240"/>
              </a:tblGrid>
              <a:tr h="113149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关键词</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共同之处是……；整体上看……；共性在于……；总结出</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94472">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举例</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人们把形状、大小各不相同而能结出枣子的树木归一类，称之为“枣树”；②把枣树、苹果树、梨树等依据其根、茎、叶、果等共性统称为“果树”；③每次看到“月晕”就要“刮风”，地砖“潮湿”就要“下雨”，就能得出“月晕而风”“础润而雨”的结论；④人们认为“凡正常运行的计算机都有中央处理器”</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864096"/>
          </a:xfrm>
        </p:spPr>
        <p:txBody>
          <a:bodyPr>
            <a:normAutofit/>
          </a:bodyPr>
          <a:lstStyle/>
          <a:p>
            <a:pPr>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能动性</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358390237"/>
              </p:ext>
            </p:extLst>
          </p:nvPr>
        </p:nvGraphicFramePr>
        <p:xfrm>
          <a:off x="1129035" y="1596232"/>
          <a:ext cx="9937103" cy="4715256"/>
        </p:xfrm>
        <a:graphic>
          <a:graphicData uri="http://schemas.openxmlformats.org/drawingml/2006/table">
            <a:tbl>
              <a:tblPr/>
              <a:tblGrid>
                <a:gridCol w="937489"/>
                <a:gridCol w="8999614"/>
              </a:tblGrid>
              <a:tr h="2586264">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内涵</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思维对认识对象的反映不是机械的、消极被动的，而是主动的或能动的；自觉的、有计划有目的地对认识对象的属性进行抽象重组，得出既有认识对象的痕迹，又不同于认识对象的主观映象</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关键词</a:t>
                      </a:r>
                      <a:endParaRPr lang="zh-CN" sz="26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抽象；创新；有选择的；主动、自觉</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6566">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举例</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视而不见，听而不闻</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4896544"/>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zh-CN" altLang="en-US"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二</a:t>
            </a:r>
            <a:r>
              <a:rPr lang="zh-CN" altLang="en-US"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科学思维</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．历史上，人类每一次战胜大灾大疫，都离不开科学的发展和技术的进步。科学思维始终是应对疫情的有力武器。下列对科学思维的理解，正确的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104456"/>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①科学思维是内容与形式统一的过程</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②科学思维是思维形式正确，遵循逻辑规则的思维</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③科学思维是正确反映认识对象本质和规律的思维</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④科学思维是正确反映认识对象现象和外部联系的思维</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68052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科</a:t>
            </a:r>
            <a:r>
              <a:rPr lang="zh-CN" altLang="zh-CN" sz="2600" b="1" kern="100" dirty="0">
                <a:latin typeface="宋体"/>
                <a:ea typeface="方正细黑一简体"/>
                <a:cs typeface="Times New Roman"/>
              </a:rPr>
              <a:t>学思维是正确反映认识对象本质和规律的思维，也是思维形式正确，遵循逻辑规则的思维，②③正确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任</a:t>
            </a:r>
            <a:r>
              <a:rPr lang="zh-CN" altLang="zh-CN" sz="2600" b="1" kern="100" dirty="0">
                <a:latin typeface="宋体"/>
                <a:ea typeface="方正细黑一简体"/>
                <a:cs typeface="Times New Roman"/>
              </a:rPr>
              <a:t>何思维都是内容和形式的统一，但思维有科学和非科学之分，①不选</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科</a:t>
            </a:r>
            <a:r>
              <a:rPr lang="zh-CN" altLang="zh-CN" sz="2600" b="1" kern="100" dirty="0">
                <a:latin typeface="宋体"/>
                <a:ea typeface="方正细黑一简体"/>
                <a:cs typeface="Times New Roman"/>
              </a:rPr>
              <a:t>学思维既能正确反映认识对象现象和外部联系，又能正确反映认识对象本质和规律，④错误。</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400600"/>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．早在英国“脱欧”之初，就有专家指出，无论“脱欧”后英国与欧盟之间的贸易模式如何，英国和欧盟的经贸都会遭到冲击，因而中美在全球的贸易也将受到影响。这表</a:t>
            </a:r>
            <a:r>
              <a:rPr lang="zh-CN" altLang="zh-CN" sz="2600" b="1" kern="100" dirty="0" smtClean="0">
                <a:latin typeface="宋体"/>
                <a:ea typeface="方正细黑一简体"/>
                <a:cs typeface="Times New Roman"/>
              </a:rPr>
              <a:t>明</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．科学思维追求认识的客观性</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．科学思维的结果具有预见性</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．科学思维的结果具有可检验性</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．思维具有概括性</a:t>
            </a:r>
            <a:endParaRPr lang="zh-CN" altLang="zh-CN" sz="1050" kern="100" dirty="0">
              <a:effectLst/>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556792"/>
            <a:ext cx="10801200" cy="367240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专</a:t>
            </a:r>
            <a:r>
              <a:rPr lang="zh-CN" altLang="zh-CN" sz="2600" b="1" kern="100" dirty="0">
                <a:latin typeface="宋体"/>
                <a:ea typeface="方正细黑一简体"/>
                <a:cs typeface="Times New Roman"/>
              </a:rPr>
              <a:t>家预测表明科学思维的结果具有预见性，</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料中并未体现科学思维追求认识的客观性、结果具有可检验性，也未体现思维的概括性，</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与题意无关。</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fontScale="92500"/>
          </a:bodyPr>
          <a:lstStyle/>
          <a:p>
            <a:pPr marL="539750" indent="-539750" algn="just">
              <a:lnSpc>
                <a:spcPct val="170000"/>
              </a:lnSpc>
              <a:spcAft>
                <a:spcPts val="0"/>
              </a:spcAft>
              <a:tabLst>
                <a:tab pos="2700655" algn="l"/>
              </a:tabLst>
            </a:pPr>
            <a:r>
              <a:rPr lang="en-US" altLang="zh-CN" sz="2800" b="1" kern="100" dirty="0">
                <a:latin typeface="方正细黑一简体"/>
                <a:cs typeface="Times New Roman"/>
              </a:rPr>
              <a:t>3</a:t>
            </a:r>
            <a:r>
              <a:rPr lang="zh-CN" altLang="zh-CN" sz="2800" b="1" kern="100" dirty="0">
                <a:latin typeface="宋体"/>
                <a:ea typeface="方正细黑一简体"/>
                <a:cs typeface="Times New Roman"/>
              </a:rPr>
              <a:t>．某省根据当地的实际情况一改过去的认识，提出了令人关注的“腾笼换鸟”的新思路。换句话说，下决心改变粗放型的经济增长方式，腾出空间培养“吃得少，产蛋多，飞得远”的好“鸟”。在产业结构调整中换来新的产业、新的体制和新的经济发展方式，有效地促进了本省经济的发展。这说明科学思</a:t>
            </a:r>
            <a:r>
              <a:rPr lang="zh-CN" altLang="zh-CN" sz="2800" b="1" kern="100" dirty="0" smtClean="0">
                <a:latin typeface="宋体"/>
                <a:ea typeface="方正细黑一简体"/>
                <a:cs typeface="Times New Roman"/>
              </a:rPr>
              <a:t>维</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625475" indent="36513" algn="just">
              <a:lnSpc>
                <a:spcPct val="170000"/>
              </a:lnSpc>
              <a:spcAft>
                <a:spcPts val="0"/>
              </a:spcAft>
              <a:tabLst>
                <a:tab pos="2700655" algn="l"/>
              </a:tabLst>
            </a:pPr>
            <a:r>
              <a:rPr lang="zh-CN" altLang="zh-CN" sz="2800" b="1" kern="100" dirty="0">
                <a:latin typeface="宋体"/>
                <a:ea typeface="方正细黑一简体"/>
                <a:cs typeface="Times New Roman"/>
              </a:rPr>
              <a:t>①能够直接感知事物的本质和规律　②能够如实地反映认识对象　</a:t>
            </a:r>
            <a:r>
              <a:rPr lang="en-US" altLang="zh-CN" sz="2800" b="1" kern="100" dirty="0" smtClean="0">
                <a:latin typeface="宋体"/>
                <a:ea typeface="方正细黑一简体"/>
                <a:cs typeface="Times New Roman"/>
              </a:rPr>
              <a:t> </a:t>
            </a:r>
            <a:r>
              <a:rPr lang="zh-CN" altLang="zh-CN" sz="2800" b="1" kern="100" dirty="0" smtClean="0">
                <a:latin typeface="宋体"/>
                <a:ea typeface="方正细黑一简体"/>
                <a:cs typeface="Times New Roman"/>
              </a:rPr>
              <a:t>③</a:t>
            </a:r>
            <a:r>
              <a:rPr lang="zh-CN" altLang="zh-CN" sz="2800" b="1" kern="100" dirty="0">
                <a:latin typeface="宋体"/>
                <a:ea typeface="方正细黑一简体"/>
                <a:cs typeface="Times New Roman"/>
              </a:rPr>
              <a:t>需要用动态性的辩证思维看问</a:t>
            </a:r>
            <a:r>
              <a:rPr lang="zh-CN" altLang="zh-CN" sz="2800" b="1" kern="100" dirty="0" smtClean="0">
                <a:latin typeface="宋体"/>
                <a:ea typeface="方正细黑一简体"/>
                <a:cs typeface="Times New Roman"/>
              </a:rPr>
              <a:t>题</a:t>
            </a:r>
            <a:r>
              <a:rPr lang="en-US" altLang="zh-CN" sz="2800" kern="100" dirty="0" smtClean="0">
                <a:latin typeface="宋体"/>
                <a:cs typeface="Courier New"/>
              </a:rPr>
              <a:t>  </a:t>
            </a:r>
            <a:r>
              <a:rPr lang="zh-CN" altLang="zh-CN" sz="2800" b="1" kern="100" dirty="0" smtClean="0">
                <a:latin typeface="宋体"/>
                <a:ea typeface="方正细黑一简体"/>
                <a:cs typeface="Times New Roman"/>
              </a:rPr>
              <a:t>④</a:t>
            </a:r>
            <a:r>
              <a:rPr lang="zh-CN" altLang="zh-CN" sz="2800" b="1" kern="100" dirty="0">
                <a:latin typeface="宋体"/>
                <a:ea typeface="方正细黑一简体"/>
                <a:cs typeface="Times New Roman"/>
              </a:rPr>
              <a:t>能确保事物的成功</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A</a:t>
            </a:r>
            <a:r>
              <a:rPr lang="zh-CN" altLang="zh-CN" sz="2800" b="1" kern="100" dirty="0">
                <a:latin typeface="宋体"/>
                <a:ea typeface="方正细黑一简体"/>
                <a:cs typeface="Times New Roman"/>
              </a:rPr>
              <a:t>．①②</a:t>
            </a:r>
            <a:r>
              <a:rPr lang="en-US" altLang="zh-CN" sz="2800" b="1" kern="100" dirty="0">
                <a:latin typeface="方正细黑一简体"/>
                <a:cs typeface="Times New Roman"/>
              </a:rPr>
              <a:t>  </a:t>
            </a:r>
            <a:r>
              <a:rPr lang="en-US" altLang="zh-CN" sz="2800" b="1" kern="100" dirty="0" smtClean="0">
                <a:latin typeface="方正细黑一简体"/>
                <a:cs typeface="Times New Roman"/>
              </a:rPr>
              <a:t>  B</a:t>
            </a:r>
            <a:r>
              <a:rPr lang="zh-CN" altLang="zh-CN" sz="2800" b="1" kern="100" dirty="0">
                <a:latin typeface="宋体"/>
                <a:ea typeface="方正细黑一简体"/>
                <a:cs typeface="Times New Roman"/>
              </a:rPr>
              <a:t>．②③</a:t>
            </a:r>
            <a:r>
              <a:rPr lang="en-US" altLang="zh-CN" sz="2800" b="1" kern="100" dirty="0">
                <a:latin typeface="方正细黑一简体"/>
                <a:cs typeface="Times New Roman"/>
              </a:rPr>
              <a:t>  </a:t>
            </a:r>
            <a:r>
              <a:rPr lang="en-US" altLang="zh-CN" sz="2800" b="1" kern="100" dirty="0" smtClean="0">
                <a:latin typeface="方正细黑一简体"/>
                <a:cs typeface="Times New Roman"/>
              </a:rPr>
              <a:t>  C</a:t>
            </a:r>
            <a:r>
              <a:rPr lang="zh-CN" altLang="zh-CN" sz="2800" b="1" kern="100" dirty="0">
                <a:latin typeface="宋体"/>
                <a:ea typeface="方正细黑一简体"/>
                <a:cs typeface="Times New Roman"/>
              </a:rPr>
              <a:t>．①③</a:t>
            </a:r>
            <a:r>
              <a:rPr lang="en-US" altLang="zh-CN" sz="2800" b="1" kern="100" dirty="0">
                <a:latin typeface="方正细黑一简体"/>
                <a:cs typeface="Times New Roman"/>
              </a:rPr>
              <a:t>  </a:t>
            </a:r>
            <a:r>
              <a:rPr lang="en-US" altLang="zh-CN" sz="2800" b="1" kern="100" dirty="0" smtClean="0">
                <a:latin typeface="方正细黑一简体"/>
                <a:cs typeface="Times New Roman"/>
              </a:rPr>
              <a:t>  D</a:t>
            </a:r>
            <a:r>
              <a:rPr lang="zh-CN" altLang="zh-CN" sz="2800" b="1" kern="100" dirty="0">
                <a:latin typeface="宋体"/>
                <a:ea typeface="方正细黑一简体"/>
                <a:cs typeface="Times New Roman"/>
              </a:rPr>
              <a:t>．②④</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39248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能</a:t>
            </a:r>
            <a:r>
              <a:rPr lang="zh-CN" altLang="zh-CN" sz="2600" b="1" kern="100" dirty="0">
                <a:latin typeface="宋体"/>
                <a:ea typeface="方正细黑一简体"/>
                <a:cs typeface="Times New Roman"/>
              </a:rPr>
              <a:t>够直接感知的是事物的现象而不是事物的本质和规律，①错误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料说明科学思维能够如实地反映认识对象，需要用动态性的辩证思维看问题，②③正确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④</a:t>
            </a:r>
            <a:r>
              <a:rPr lang="zh-CN" altLang="zh-CN" sz="2600" b="1" kern="100" dirty="0">
                <a:latin typeface="宋体"/>
                <a:ea typeface="方正细黑一简体"/>
                <a:cs typeface="Times New Roman"/>
              </a:rPr>
              <a:t>说法太绝对，不选。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184576"/>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深化认识科学思维</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科学思维的内涵：科学思维，泛指符合认识规律、遵循逻辑规则的思维，是能够达到正确认识结果的思维。非</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不</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科学思维：是主观臆测、不合逻辑的、片面僵化的思维。</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科学思维的两个基本条件：任何思维都是内容与形式的统一。内容真实和形式正确是科学思维的两个基本条件。</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392488"/>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科学思维不是与逻辑思维、辩证思维和创新思维并列的思维形态，而是对实践中遵循逻辑思维要求、运用辩证思维方法、创新性解决问题的思维方式的统称。</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科学思维必须遵守的基本原则：在逻辑上，要求严密的逻辑性，达到归纳和演绎的统一；在方法上，要求辩证地分析和综合两种思维方法；在体系上，实现逻辑与历史的一致，达到理论与实践的具体的历史的统一。</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把握逻辑要义</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  [</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“逻辑”的多种含义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．逻辑学</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狭义逻辑学：人们把研</a:t>
            </a:r>
            <a:r>
              <a:rPr lang="zh-CN" altLang="zh-CN" sz="2600" b="1" kern="100" dirty="0" smtClean="0">
                <a:latin typeface="宋体"/>
                <a:ea typeface="方正细黑一简体"/>
                <a:cs typeface="Times New Roman"/>
              </a:rPr>
              <a:t>究</a:t>
            </a:r>
            <a:r>
              <a:rPr lang="en-US" altLang="zh-CN" sz="2600" b="1" kern="100" dirty="0" smtClean="0">
                <a:latin typeface="宋体"/>
                <a:ea typeface="方正细黑一简体"/>
                <a:cs typeface="Times New Roman"/>
              </a:rPr>
              <a:t>_____________</a:t>
            </a:r>
            <a:r>
              <a:rPr lang="zh-CN" altLang="zh-CN" sz="2600" b="1" kern="100" dirty="0" smtClean="0">
                <a:latin typeface="宋体"/>
                <a:ea typeface="方正细黑一简体"/>
                <a:cs typeface="Times New Roman"/>
              </a:rPr>
              <a:t>及</a:t>
            </a:r>
            <a:r>
              <a:rPr lang="zh-CN" altLang="zh-CN" sz="2600" b="1" kern="100" dirty="0">
                <a:latin typeface="宋体"/>
                <a:ea typeface="方正细黑一简体"/>
                <a:cs typeface="Times New Roman"/>
              </a:rPr>
              <a:t>其规律的形式逻辑视为狭义的逻辑学。</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广义逻辑学：把含有狭义的逻辑学和研究辩证思维中的规律、规则与方法</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等</a:t>
            </a:r>
            <a:r>
              <a:rPr lang="zh-CN" altLang="zh-CN" sz="2600" b="1" kern="100" dirty="0">
                <a:latin typeface="宋体"/>
                <a:ea typeface="方正细黑一简体"/>
                <a:cs typeface="Times New Roman"/>
              </a:rPr>
              <a:t>视为广义的逻辑学。</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4873451" y="3512621"/>
            <a:ext cx="2194832"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思维形式结构</a:t>
            </a:r>
            <a:endParaRPr lang="zh-CN" altLang="en-US" dirty="0"/>
          </a:p>
        </p:txBody>
      </p:sp>
      <p:sp>
        <p:nvSpPr>
          <p:cNvPr id="6" name="矩形 5"/>
          <p:cNvSpPr/>
          <p:nvPr/>
        </p:nvSpPr>
        <p:spPr>
          <a:xfrm>
            <a:off x="1705099" y="5517232"/>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辩证逻辑</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680519"/>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．形式逻辑</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研究重点：形式逻辑特别关</a:t>
            </a:r>
            <a:r>
              <a:rPr lang="zh-CN" altLang="zh-CN" sz="2600" b="1" kern="100" dirty="0" smtClean="0">
                <a:latin typeface="宋体"/>
                <a:ea typeface="方正细黑一简体"/>
                <a:cs typeface="Times New Roman"/>
              </a:rPr>
              <a:t>注</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问</a:t>
            </a:r>
            <a:r>
              <a:rPr lang="zh-CN" altLang="zh-CN" sz="2600" b="1" kern="100" dirty="0">
                <a:latin typeface="宋体"/>
                <a:ea typeface="方正细黑一简体"/>
                <a:cs typeface="Times New Roman"/>
              </a:rPr>
              <a:t>题。推理是由前提和结论构成的，由前提推导结论，前提作为结论的理由。从形式逻辑角度看，从真前提推出真结论，并不取决于思想</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而是取决于思想</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核心任务：形式逻辑的核心任务是要把握从真前提推导出真结论</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和</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5521523" y="2060848"/>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推理</a:t>
            </a:r>
            <a:endParaRPr lang="zh-CN" altLang="en-US" dirty="0"/>
          </a:p>
        </p:txBody>
      </p:sp>
      <p:sp>
        <p:nvSpPr>
          <p:cNvPr id="6" name="矩形 5"/>
          <p:cNvSpPr/>
          <p:nvPr/>
        </p:nvSpPr>
        <p:spPr>
          <a:xfrm>
            <a:off x="5076867" y="3465569"/>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具体内容</a:t>
            </a:r>
            <a:endParaRPr lang="zh-CN" altLang="en-US" dirty="0"/>
          </a:p>
        </p:txBody>
      </p:sp>
      <p:sp>
        <p:nvSpPr>
          <p:cNvPr id="8" name="矩形 7"/>
          <p:cNvSpPr/>
          <p:nvPr/>
        </p:nvSpPr>
        <p:spPr>
          <a:xfrm>
            <a:off x="9337947" y="3440613"/>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形式结构</a:t>
            </a:r>
            <a:endParaRPr lang="zh-CN" altLang="en-US" dirty="0"/>
          </a:p>
        </p:txBody>
      </p:sp>
      <p:sp>
        <p:nvSpPr>
          <p:cNvPr id="10" name="矩形 9"/>
          <p:cNvSpPr/>
          <p:nvPr/>
        </p:nvSpPr>
        <p:spPr>
          <a:xfrm>
            <a:off x="841003" y="4869160"/>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规律</a:t>
            </a:r>
            <a:endParaRPr lang="zh-CN" altLang="en-US" dirty="0"/>
          </a:p>
        </p:txBody>
      </p:sp>
      <p:sp>
        <p:nvSpPr>
          <p:cNvPr id="12" name="矩形 11"/>
          <p:cNvSpPr/>
          <p:nvPr/>
        </p:nvSpPr>
        <p:spPr>
          <a:xfrm>
            <a:off x="1993131" y="4869159"/>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规则</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92088"/>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论证与论辩</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232504048"/>
              </p:ext>
            </p:extLst>
          </p:nvPr>
        </p:nvGraphicFramePr>
        <p:xfrm>
          <a:off x="1107815" y="1340768"/>
          <a:ext cx="10009112" cy="4278028"/>
        </p:xfrm>
        <a:graphic>
          <a:graphicData uri="http://schemas.openxmlformats.org/drawingml/2006/table">
            <a:tbl>
              <a:tblPr/>
              <a:tblGrid>
                <a:gridCol w="1618472"/>
                <a:gridCol w="8390640"/>
              </a:tblGrid>
              <a:tr h="2984896">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含义</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500" b="1" kern="100" dirty="0">
                          <a:effectLst/>
                          <a:latin typeface="宋体"/>
                          <a:ea typeface="方正细黑一简体"/>
                          <a:cs typeface="Times New Roman"/>
                        </a:rPr>
                        <a:t>把推理的理由讲出来作为“论点”的</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就构成了通常所说的“论证”。用这样的论证方式去说服人，让他人接受自己的观点，或者用这样的论证方式</a:t>
                      </a:r>
                      <a:r>
                        <a:rPr lang="zh-CN" sz="2500" b="1" kern="100" dirty="0" smtClean="0">
                          <a:effectLst/>
                          <a:latin typeface="宋体"/>
                          <a:ea typeface="方正细黑一简体"/>
                          <a:cs typeface="Times New Roman"/>
                        </a:rPr>
                        <a:t>去</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别</a:t>
                      </a:r>
                      <a:r>
                        <a:rPr lang="zh-CN" sz="2500" b="1" kern="100" dirty="0">
                          <a:effectLst/>
                          <a:latin typeface="宋体"/>
                          <a:ea typeface="方正细黑一简体"/>
                          <a:cs typeface="Times New Roman"/>
                        </a:rPr>
                        <a:t>人的观点，就构成了“论辩”</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条件</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500" b="1" kern="100" dirty="0">
                          <a:effectLst/>
                          <a:latin typeface="宋体"/>
                          <a:ea typeface="方正细黑一简体"/>
                          <a:cs typeface="Times New Roman"/>
                        </a:rPr>
                        <a:t>论证和论辩中使用</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是</a:t>
                      </a:r>
                      <a:r>
                        <a:rPr lang="zh-CN" sz="2500" b="1" kern="100" dirty="0">
                          <a:effectLst/>
                          <a:latin typeface="宋体"/>
                          <a:ea typeface="方正细黑一简体"/>
                          <a:cs typeface="Times New Roman"/>
                        </a:rPr>
                        <a:t>否有效，直接影响说服的效果</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257827" y="1700808"/>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论据</a:t>
            </a:r>
            <a:endParaRPr lang="zh-CN" altLang="en-US" dirty="0"/>
          </a:p>
        </p:txBody>
      </p:sp>
      <p:sp>
        <p:nvSpPr>
          <p:cNvPr id="8" name="矩形 7"/>
          <p:cNvSpPr/>
          <p:nvPr/>
        </p:nvSpPr>
        <p:spPr>
          <a:xfrm>
            <a:off x="9193931" y="2996952"/>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反驳</a:t>
            </a:r>
            <a:endParaRPr lang="zh-CN" altLang="en-US" dirty="0"/>
          </a:p>
        </p:txBody>
      </p:sp>
      <p:sp>
        <p:nvSpPr>
          <p:cNvPr id="10" name="矩形 9"/>
          <p:cNvSpPr/>
          <p:nvPr/>
        </p:nvSpPr>
        <p:spPr>
          <a:xfrm>
            <a:off x="5697835" y="4797152"/>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推理</a:t>
            </a:r>
            <a:endParaRPr lang="zh-CN" altLang="en-US" dirty="0"/>
          </a:p>
        </p:txBody>
      </p:sp>
      <p:sp>
        <p:nvSpPr>
          <p:cNvPr id="12" name="矩形 11"/>
          <p:cNvSpPr/>
          <p:nvPr/>
        </p:nvSpPr>
        <p:spPr>
          <a:xfrm>
            <a:off x="841003" y="5778262"/>
            <a:ext cx="10225136" cy="772519"/>
          </a:xfrm>
          <a:prstGeom prst="rect">
            <a:avLst/>
          </a:prstGeom>
        </p:spPr>
        <p:txBody>
          <a:bodyPr wrap="square">
            <a:spAutoFit/>
          </a:bodyPr>
          <a:lstStyle/>
          <a:p>
            <a:pPr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意义：遵循形式逻辑的规律与规则，是正确思维</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endParaRPr lang="zh-CN" altLang="zh-CN" sz="2600" kern="100" dirty="0">
              <a:effectLst/>
              <a:latin typeface="宋体"/>
              <a:cs typeface="Courier New"/>
            </a:endParaRPr>
          </a:p>
        </p:txBody>
      </p:sp>
      <p:sp>
        <p:nvSpPr>
          <p:cNvPr id="14" name="矩形 13"/>
          <p:cNvSpPr/>
          <p:nvPr/>
        </p:nvSpPr>
        <p:spPr>
          <a:xfrm>
            <a:off x="8533251" y="5949280"/>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必要条件</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124744"/>
            <a:ext cx="11305256" cy="460851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人们把研究思维形式结构及其规律的形式逻辑视为广义的逻辑学</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人们把研究思维形式结构及其规律的形式逻辑视为狭义的逻辑学。</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从真前提就能推出真结论</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从真前提推出真结论，并不取决于思想的具体内容，而是取决于思想的形式结构，所以，真前提不一定能推出真结论。</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556793"/>
            <a:ext cx="10801200" cy="3096343"/>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把推理的理由讲出来作为“论据”的“论点”，就构成了通常所说的“论证</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把推理的理由讲出来作为“论点”的“论据”，就构成了通常所说的“论证”。</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51216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逻辑思维的基本要求</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．同一律：思维的确定性要求</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614990673"/>
              </p:ext>
            </p:extLst>
          </p:nvPr>
        </p:nvGraphicFramePr>
        <p:xfrm>
          <a:off x="768995" y="2204864"/>
          <a:ext cx="10585176" cy="4404975"/>
        </p:xfrm>
        <a:graphic>
          <a:graphicData uri="http://schemas.openxmlformats.org/drawingml/2006/table">
            <a:tbl>
              <a:tblPr/>
              <a:tblGrid>
                <a:gridCol w="1108478"/>
                <a:gridCol w="9476698"/>
              </a:tblGrid>
              <a:tr h="238415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内容</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通常用公式“</a:t>
                      </a:r>
                      <a:r>
                        <a:rPr lang="en-US" sz="2600" b="1" kern="100" dirty="0">
                          <a:effectLst/>
                          <a:latin typeface="方正细黑一简体"/>
                          <a:cs typeface="Times New Roman"/>
                        </a:rPr>
                        <a:t>A</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”来表示同一律的内容。这个公式的意思是说：在同一时间、从同一方面、对同一对象所形成的论断“</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”，如果是真的，就</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如果是假的，就</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898">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要求</a:t>
                      </a:r>
                      <a:endParaRPr lang="zh-CN" sz="26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在同一思维过程中，每一思想必须保持自</a:t>
                      </a:r>
                      <a:r>
                        <a:rPr lang="zh-CN" sz="2600" b="1" kern="100" dirty="0" smtClean="0">
                          <a:effectLst/>
                          <a:latin typeface="宋体"/>
                          <a:ea typeface="方正细黑一简体"/>
                          <a:cs typeface="Times New Roman"/>
                        </a:rPr>
                        <a:t>身</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不能混淆概念，也不能转移论题。故意违反同一律的要求，所犯的逻辑错误叫作</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或“偷换论题”</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657427" y="386104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真的</a:t>
            </a:r>
            <a:endParaRPr lang="zh-CN" altLang="en-US" dirty="0"/>
          </a:p>
        </p:txBody>
      </p:sp>
      <p:sp>
        <p:nvSpPr>
          <p:cNvPr id="8" name="矩形 7"/>
          <p:cNvSpPr/>
          <p:nvPr/>
        </p:nvSpPr>
        <p:spPr>
          <a:xfrm>
            <a:off x="8401843" y="3664593"/>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假的</a:t>
            </a:r>
            <a:endParaRPr lang="zh-CN" altLang="en-US" sz="2600" kern="100" dirty="0">
              <a:solidFill>
                <a:prstClr val="black"/>
              </a:solidFill>
              <a:latin typeface="宋体"/>
              <a:cs typeface="Courier New"/>
            </a:endParaRPr>
          </a:p>
        </p:txBody>
      </p:sp>
      <p:sp>
        <p:nvSpPr>
          <p:cNvPr id="10" name="矩形 9"/>
          <p:cNvSpPr/>
          <p:nvPr/>
        </p:nvSpPr>
        <p:spPr>
          <a:xfrm>
            <a:off x="8185819" y="4736757"/>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同一性</a:t>
            </a:r>
            <a:endParaRPr lang="zh-CN" altLang="en-US" dirty="0"/>
          </a:p>
        </p:txBody>
      </p:sp>
      <p:sp>
        <p:nvSpPr>
          <p:cNvPr id="12" name="矩形 11"/>
          <p:cNvSpPr/>
          <p:nvPr/>
        </p:nvSpPr>
        <p:spPr>
          <a:xfrm>
            <a:off x="2857227" y="603290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偷换概念</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．矛盾律：思维的一致性要求</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708151091"/>
              </p:ext>
            </p:extLst>
          </p:nvPr>
        </p:nvGraphicFramePr>
        <p:xfrm>
          <a:off x="1129035" y="1628800"/>
          <a:ext cx="9491836" cy="4844047"/>
        </p:xfrm>
        <a:graphic>
          <a:graphicData uri="http://schemas.openxmlformats.org/drawingml/2006/table">
            <a:tbl>
              <a:tblPr/>
              <a:tblGrid>
                <a:gridCol w="895977"/>
                <a:gridCol w="8595859"/>
              </a:tblGrid>
              <a:tr h="282322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内容</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smtClean="0">
                          <a:effectLst/>
                          <a:latin typeface="宋体"/>
                          <a:ea typeface="方正细黑一简体"/>
                          <a:cs typeface="Times New Roman"/>
                        </a:rPr>
                        <a:t>通常用公式“</a:t>
                      </a:r>
                      <a:r>
                        <a:rPr lang="en-US" sz="2600" b="1" kern="100" smtClean="0">
                          <a:effectLst/>
                          <a:latin typeface="方正细黑一简体"/>
                          <a:cs typeface="Times New Roman"/>
                        </a:rPr>
                        <a:t>A</a:t>
                      </a:r>
                      <a:r>
                        <a:rPr lang="zh-CN" sz="2600" b="1" kern="100" smtClean="0">
                          <a:effectLst/>
                          <a:latin typeface="宋体"/>
                          <a:ea typeface="方正细黑一简体"/>
                          <a:cs typeface="Times New Roman"/>
                        </a:rPr>
                        <a:t>不是非</a:t>
                      </a:r>
                      <a:r>
                        <a:rPr lang="en-US" sz="2600" b="1" kern="100" smtClean="0">
                          <a:effectLst/>
                          <a:latin typeface="宋体"/>
                          <a:ea typeface="方正细黑一简体"/>
                          <a:cs typeface="Times New Roman"/>
                        </a:rPr>
                        <a:t>A</a:t>
                      </a:r>
                      <a:r>
                        <a:rPr lang="zh-CN" sz="2600" b="1" kern="100" smtClean="0">
                          <a:effectLst/>
                          <a:latin typeface="宋体"/>
                          <a:ea typeface="方正细黑一简体"/>
                          <a:cs typeface="Times New Roman"/>
                        </a:rPr>
                        <a:t>”来表示矛盾律的内容。这个公式的意思是说：在同一时间、从同一方面、对同一对象所形成的论断“</a:t>
                      </a:r>
                      <a:r>
                        <a:rPr lang="en-US" sz="2600" b="1" kern="100" smtClean="0">
                          <a:effectLst/>
                          <a:latin typeface="宋体"/>
                          <a:ea typeface="方正细黑一简体"/>
                          <a:cs typeface="Times New Roman"/>
                        </a:rPr>
                        <a:t>A</a:t>
                      </a:r>
                      <a:r>
                        <a:rPr lang="zh-CN" sz="2600" b="1" kern="100" smtClean="0">
                          <a:effectLst/>
                          <a:latin typeface="宋体"/>
                          <a:ea typeface="方正细黑一简体"/>
                          <a:cs typeface="Times New Roman"/>
                        </a:rPr>
                        <a:t>”和它的否定判断“非</a:t>
                      </a:r>
                      <a:r>
                        <a:rPr lang="en-US" sz="2600" b="1" kern="100" smtClean="0">
                          <a:effectLst/>
                          <a:latin typeface="宋体"/>
                          <a:ea typeface="方正细黑一简体"/>
                          <a:cs typeface="Times New Roman"/>
                        </a:rPr>
                        <a:t>A</a:t>
                      </a:r>
                      <a:r>
                        <a:rPr lang="zh-CN" sz="2600" b="1" kern="100" smtClean="0">
                          <a:effectLst/>
                          <a:latin typeface="宋体"/>
                          <a:ea typeface="方正细黑一简体"/>
                          <a:cs typeface="Times New Roman"/>
                        </a:rPr>
                        <a:t>”不能</a:t>
                      </a:r>
                      <a:r>
                        <a:rPr lang="en-US" altLang="zh-CN" sz="2600" b="1" kern="100" smtClean="0">
                          <a:effectLst/>
                          <a:latin typeface="宋体"/>
                          <a:ea typeface="方正细黑一简体"/>
                          <a:cs typeface="Times New Roman"/>
                        </a:rPr>
                        <a:t>_____</a:t>
                      </a:r>
                      <a:r>
                        <a:rPr lang="zh-CN" sz="2600" b="1" kern="100" smtClean="0">
                          <a:effectLst/>
                          <a:latin typeface="宋体"/>
                          <a:ea typeface="方正细黑一简体"/>
                          <a:cs typeface="Times New Roman"/>
                        </a:rPr>
                        <a:t>，其中</a:t>
                      </a:r>
                      <a:r>
                        <a:rPr lang="en-US" altLang="zh-CN" sz="2600" b="1" kern="100" smtClean="0">
                          <a:effectLst/>
                          <a:latin typeface="宋体"/>
                          <a:ea typeface="方正细黑一简体"/>
                          <a:cs typeface="Times New Roman"/>
                        </a:rPr>
                        <a:t>_________</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1313">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要求</a:t>
                      </a:r>
                      <a:endParaRPr lang="zh-CN" sz="26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smtClean="0">
                          <a:effectLst/>
                          <a:latin typeface="宋体"/>
                          <a:ea typeface="方正细黑一简体"/>
                          <a:cs typeface="Times New Roman"/>
                        </a:rPr>
                        <a:t>在同一时间、从同一方面、对同一对象所形成的论断“</a:t>
                      </a:r>
                      <a:r>
                        <a:rPr lang="en-US" sz="2600" b="1" kern="100" dirty="0" smtClean="0">
                          <a:effectLst/>
                          <a:latin typeface="宋体"/>
                          <a:ea typeface="方正细黑一简体"/>
                          <a:cs typeface="Times New Roman"/>
                        </a:rPr>
                        <a:t>A</a:t>
                      </a:r>
                      <a:r>
                        <a:rPr lang="zh-CN" sz="2600" b="1" kern="100" dirty="0" smtClean="0">
                          <a:effectLst/>
                          <a:latin typeface="宋体"/>
                          <a:ea typeface="方正细黑一简体"/>
                          <a:cs typeface="Times New Roman"/>
                        </a:rPr>
                        <a:t>”和“非</a:t>
                      </a:r>
                      <a:r>
                        <a:rPr lang="en-US" sz="2600" b="1" kern="100" dirty="0" smtClean="0">
                          <a:effectLst/>
                          <a:latin typeface="宋体"/>
                          <a:ea typeface="方正细黑一简体"/>
                          <a:cs typeface="Times New Roman"/>
                        </a:rPr>
                        <a:t>A</a:t>
                      </a:r>
                      <a:r>
                        <a:rPr lang="zh-CN" sz="2600" b="1" kern="100" dirty="0" smtClean="0">
                          <a:effectLst/>
                          <a:latin typeface="宋体"/>
                          <a:ea typeface="方正细黑一简体"/>
                          <a:cs typeface="Times New Roman"/>
                        </a:rPr>
                        <a:t>”，不能断定它们都成立。违反矛盾律要求的逻辑错误叫作“</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689875" y="3167970"/>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同真</a:t>
            </a:r>
            <a:endParaRPr lang="zh-CN" altLang="en-US" dirty="0"/>
          </a:p>
        </p:txBody>
      </p:sp>
      <p:sp>
        <p:nvSpPr>
          <p:cNvPr id="8" name="矩形 7"/>
          <p:cNvSpPr/>
          <p:nvPr/>
        </p:nvSpPr>
        <p:spPr>
          <a:xfrm>
            <a:off x="2137147" y="3664593"/>
            <a:ext cx="1524776"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必有一假</a:t>
            </a:r>
            <a:endParaRPr lang="zh-CN" altLang="en-US" sz="2600" kern="100" dirty="0">
              <a:solidFill>
                <a:prstClr val="black"/>
              </a:solidFill>
              <a:latin typeface="宋体"/>
              <a:cs typeface="Courier New"/>
            </a:endParaRPr>
          </a:p>
        </p:txBody>
      </p:sp>
      <p:sp>
        <p:nvSpPr>
          <p:cNvPr id="10" name="矩形 9"/>
          <p:cNvSpPr/>
          <p:nvPr/>
        </p:nvSpPr>
        <p:spPr>
          <a:xfrm>
            <a:off x="3661923" y="588888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自相矛盾</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864096"/>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．排中律：思维的明确性要求</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373685931"/>
              </p:ext>
            </p:extLst>
          </p:nvPr>
        </p:nvGraphicFramePr>
        <p:xfrm>
          <a:off x="1057027" y="1556792"/>
          <a:ext cx="10047177" cy="4607088"/>
        </p:xfrm>
        <a:graphic>
          <a:graphicData uri="http://schemas.openxmlformats.org/drawingml/2006/table">
            <a:tbl>
              <a:tblPr/>
              <a:tblGrid>
                <a:gridCol w="1243978"/>
                <a:gridCol w="8803199"/>
              </a:tblGrid>
              <a:tr h="2586264">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内容</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通常用公式“</a:t>
                      </a:r>
                      <a:r>
                        <a:rPr lang="en-US" sz="2600" b="1" kern="100" dirty="0">
                          <a:effectLst/>
                          <a:latin typeface="方正细黑一简体"/>
                          <a:cs typeface="Times New Roman"/>
                        </a:rPr>
                        <a:t>A</a:t>
                      </a:r>
                      <a:r>
                        <a:rPr lang="zh-CN" sz="2600" b="1" kern="100" dirty="0">
                          <a:effectLst/>
                          <a:latin typeface="宋体"/>
                          <a:ea typeface="方正细黑一简体"/>
                          <a:cs typeface="Times New Roman"/>
                        </a:rPr>
                        <a:t>或者非</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”来表示排中律的内容。这个公式的意思是说：在同一时间、从同一方面、对同一对象所形成的论断“</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”和“非</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”不</a:t>
                      </a:r>
                      <a:r>
                        <a:rPr lang="zh-CN" sz="2600" b="1" kern="100" dirty="0" smtClean="0">
                          <a:effectLst/>
                          <a:latin typeface="宋体"/>
                          <a:ea typeface="方正细黑一简体"/>
                          <a:cs typeface="Times New Roman"/>
                        </a:rPr>
                        <a:t>能</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其中必</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98">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要求</a:t>
                      </a:r>
                      <a:endParaRPr lang="zh-CN" sz="26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在同一时间、从同一方面、对同一对象所形成的论断“</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”和“非</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”，不能断定它们都不成立。违反排中律要求的逻辑错误叫做</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en-US" sz="2600" b="1" kern="100" dirty="0" smtClean="0">
                          <a:effectLst/>
                          <a:latin typeface="方正细黑一简体"/>
                          <a:cs typeface="Times New Roman"/>
                        </a:rPr>
                        <a:t> </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385619" y="33569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同假</a:t>
            </a:r>
            <a:endParaRPr lang="zh-CN" altLang="en-US" dirty="0"/>
          </a:p>
        </p:txBody>
      </p:sp>
      <p:sp>
        <p:nvSpPr>
          <p:cNvPr id="8" name="矩形 7"/>
          <p:cNvSpPr/>
          <p:nvPr/>
        </p:nvSpPr>
        <p:spPr>
          <a:xfrm>
            <a:off x="8833891" y="3160537"/>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一真</a:t>
            </a:r>
            <a:endParaRPr lang="zh-CN" altLang="en-US" sz="2600" kern="100" dirty="0">
              <a:solidFill>
                <a:prstClr val="black"/>
              </a:solidFill>
              <a:latin typeface="宋体"/>
              <a:cs typeface="Courier New"/>
            </a:endParaRPr>
          </a:p>
        </p:txBody>
      </p:sp>
      <p:sp>
        <p:nvSpPr>
          <p:cNvPr id="10" name="矩形 9"/>
          <p:cNvSpPr/>
          <p:nvPr/>
        </p:nvSpPr>
        <p:spPr>
          <a:xfrm>
            <a:off x="4280347" y="5589240"/>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两不可</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1161240" cy="5760639"/>
          </a:xfrm>
        </p:spPr>
        <p:txBody>
          <a:bodyPr>
            <a:normAutofit fontScale="92500" lnSpcReduction="10000"/>
          </a:bodyPr>
          <a:lstStyle/>
          <a:p>
            <a:pPr indent="662940" algn="just">
              <a:lnSpc>
                <a:spcPct val="170000"/>
              </a:lnSpc>
              <a:spcAft>
                <a:spcPts val="0"/>
              </a:spcAft>
              <a:tabLst>
                <a:tab pos="2700655" algn="l"/>
              </a:tabLst>
            </a:pPr>
            <a:r>
              <a:rPr lang="en-US" altLang="zh-CN" sz="2800" b="1" kern="100" dirty="0">
                <a:solidFill>
                  <a:schemeClr val="accent6">
                    <a:lumMod val="75000"/>
                  </a:schemeClr>
                </a:solidFill>
                <a:latin typeface="方正细黑一简体"/>
                <a:cs typeface="Times New Roman"/>
              </a:rPr>
              <a:t>[</a:t>
            </a:r>
            <a:r>
              <a:rPr lang="zh-CN" altLang="zh-CN" sz="2800" b="1" kern="100" dirty="0">
                <a:solidFill>
                  <a:schemeClr val="accent6">
                    <a:lumMod val="75000"/>
                  </a:schemeClr>
                </a:solidFill>
                <a:latin typeface="宋体"/>
                <a:ea typeface="方正细黑一简体"/>
                <a:cs typeface="Times New Roman"/>
              </a:rPr>
              <a:t>基础微练</a:t>
            </a:r>
            <a:r>
              <a:rPr lang="en-US" altLang="zh-CN" sz="2800" b="1" kern="100" dirty="0">
                <a:solidFill>
                  <a:schemeClr val="accent6">
                    <a:lumMod val="75000"/>
                  </a:schemeClr>
                </a:solidFill>
                <a:latin typeface="宋体"/>
                <a:ea typeface="方正细黑一简体"/>
                <a:cs typeface="Times New Roman"/>
              </a:rPr>
              <a:t>]</a:t>
            </a:r>
            <a:endParaRPr lang="zh-CN" altLang="zh-CN" sz="280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(1)</a:t>
            </a:r>
            <a:r>
              <a:rPr lang="zh-CN" altLang="zh-CN" sz="2800" b="1" kern="100" dirty="0">
                <a:latin typeface="宋体"/>
                <a:ea typeface="方正细黑一简体"/>
                <a:cs typeface="Times New Roman"/>
              </a:rPr>
              <a:t>对同一对象所形成的概念或判断，同一律要求它们一定是同一的</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在不同的时间或不同的条件下，对同一对象所形成的概念或判断，同一律并不要求它们一定是同一的。</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(2)</a:t>
            </a:r>
            <a:r>
              <a:rPr lang="zh-CN" altLang="zh-CN" sz="2800" b="1" kern="100" dirty="0">
                <a:latin typeface="宋体"/>
                <a:ea typeface="方正细黑一简体"/>
                <a:cs typeface="Times New Roman"/>
              </a:rPr>
              <a:t>故意违反矛盾律或排中律的要求，所犯的逻辑错误叫作“偷换概念”或“偷换论题</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故意违反同一律的要求，所犯的逻辑错误叫作“偷换概念”或“偷换论题”。</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32859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违反同一律、矛盾律要求的逻辑错误叫作“两不可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违反排中律要求的逻辑错误叫作“两不可”。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同一律、矛盾律和排中律是形式逻辑的全部规律</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同一律、矛盾律和排中律是形式逻辑的基本规律。</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对同一事物所作的相反论断，是自相矛盾的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从不同时间、不同方面对同一事物所作的相反论断，并不是自相矛盾的。</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Autofit/>
          </a:bodyPr>
          <a:lstStyle/>
          <a:p>
            <a:pPr indent="662940" algn="ctr">
              <a:lnSpc>
                <a:spcPct val="170000"/>
              </a:lnSpc>
              <a:spcAft>
                <a:spcPts val="0"/>
              </a:spcAft>
              <a:tabLst>
                <a:tab pos="2700655" algn="l"/>
              </a:tabLst>
            </a:pPr>
            <a:r>
              <a:rPr lang="en-US" altLang="zh-CN" sz="2600" b="1" kern="100" dirty="0">
                <a:solidFill>
                  <a:srgbClr val="00B050"/>
                </a:solidFill>
                <a:latin typeface="宋体"/>
                <a:ea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260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260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同一律、矛盾律与排中律</a:t>
            </a:r>
            <a:endParaRPr lang="zh-CN" altLang="zh-CN" sz="260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smtClean="0">
                <a:solidFill>
                  <a:srgbClr val="E36C0A"/>
                </a:solidFill>
                <a:latin typeface="宋体"/>
                <a:ea typeface="方正细黑一简体"/>
                <a:cs typeface="Times New Roman"/>
              </a:rPr>
              <a:t>]</a:t>
            </a:r>
          </a:p>
          <a:p>
            <a:pPr marL="452438" indent="-452438"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俄乌战争爆发后，一些西方国家限制俄罗斯文艺作品演出，甚至有个别大学还禁止讲授俄罗斯专家的作品。针对西方的做法，中国外交部发言人提出质疑，西方政客常常说“文学无国界”“艺术无国界”“音乐无国界”，这些作家、音乐家何罪之有呢？从逻辑学角度看，西方国家的做</a:t>
            </a:r>
            <a:r>
              <a:rPr lang="zh-CN" altLang="zh-CN" sz="2600" b="1" kern="100" dirty="0" smtClean="0">
                <a:latin typeface="宋体"/>
                <a:ea typeface="方正细黑一简体"/>
                <a:cs typeface="Times New Roman"/>
              </a:rPr>
              <a:t>法</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662940" algn="ctr">
              <a:lnSpc>
                <a:spcPct val="170000"/>
              </a:lnSpc>
              <a:spcAft>
                <a:spcPts val="0"/>
              </a:spcAft>
              <a:tabLst>
                <a:tab pos="270065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①违反了思维的确定性要求　②犯了自相矛盾的逻辑错误　③不符合思维的一致性要求　④没有违反逻辑思维的基本要求</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料中西方国家的做法是自相矛盾的，不符合思维的一致性要求，②③正确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料并未涉及违反了思维的确定性要求，①不选</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料中西方国家的做法违背了矛盾律这一思维的基本要求，④错误。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1"/>
            <a:ext cx="10801200" cy="5184575"/>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．自诞生之日起，中国共产党就坚持为中国人民谋幸福的初心和使命。在中国共产党的领导下，中国人民历经百年奋斗，迎来了从站起来、富起来到强起来的伟大飞跃。这一论</a:t>
            </a:r>
            <a:r>
              <a:rPr lang="zh-CN" altLang="zh-CN" sz="2600" b="1" kern="100" dirty="0" smtClean="0">
                <a:latin typeface="宋体"/>
                <a:ea typeface="方正细黑一简体"/>
                <a:cs typeface="Times New Roman"/>
              </a:rPr>
              <a:t>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①合乎排中律的思维要求，是具有一致性的思维　②合乎同一律的思维要求，是具有确定性的思维　③合乎矛盾律的思维要求，是具有对立性的思维　④不否认认识对象的复杂多样性及其变化和发展</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．③④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．①②</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00808"/>
            <a:ext cx="10801200" cy="352839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料中的论断不否认认识对象的复杂多样性及其变化和发展，合乎同一律的思维要求，是具有确定性的思维，②④正确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矛</a:t>
            </a:r>
            <a:r>
              <a:rPr lang="zh-CN" altLang="zh-CN" sz="2600" b="1" kern="100" dirty="0">
                <a:latin typeface="宋体"/>
                <a:ea typeface="方正细黑一简体"/>
                <a:cs typeface="Times New Roman"/>
              </a:rPr>
              <a:t>盾律是思维的一致性要求，①③错误。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620688"/>
            <a:ext cx="10801200" cy="5544616"/>
          </a:xfrm>
        </p:spPr>
        <p:txBody>
          <a:bodyPr>
            <a:no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．某班在民主决策是否组织社会实践活动时，两位同学的对话如下：小明：“你投了赞成票吗？”小亮：“没有。”小明：“你投了反对票吗？”小亮：“也没有。”上述对话中的回</a:t>
            </a:r>
            <a:r>
              <a:rPr lang="zh-CN" altLang="zh-CN" sz="2600" b="1" kern="100" dirty="0" smtClean="0">
                <a:latin typeface="宋体"/>
                <a:ea typeface="方正细黑一简体"/>
                <a:cs typeface="Times New Roman"/>
              </a:rPr>
              <a:t>答</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．违反了矛盾律的要求</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．违反了排中律的要求</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．犯了“两不可”的错误</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．并不违反形式逻辑的要</a:t>
            </a:r>
            <a:r>
              <a:rPr lang="zh-CN" altLang="zh-CN" sz="2600" b="1" kern="100" dirty="0" smtClean="0">
                <a:latin typeface="宋体"/>
                <a:ea typeface="方正细黑一简体"/>
                <a:cs typeface="Times New Roman"/>
              </a:rPr>
              <a:t>求</a:t>
            </a: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844824"/>
            <a:ext cx="10801200" cy="2736304"/>
          </a:xfrm>
        </p:spPr>
        <p:txBody>
          <a:bodyPr>
            <a:normAutofit/>
          </a:bodyPr>
          <a:lstStyle/>
          <a:p>
            <a:pPr lvl="0" indent="0" algn="just">
              <a:lnSpc>
                <a:spcPct val="170000"/>
              </a:lnSpc>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solidFill>
                  <a:prstClr val="black"/>
                </a:solidFill>
                <a:latin typeface="方正细黑一简体"/>
                <a:cs typeface="Times New Roman"/>
              </a:rPr>
              <a:t>D</a:t>
            </a:r>
            <a:endParaRPr lang="en-US" altLang="zh-CN" sz="2600" b="1" kern="100" dirty="0">
              <a:solidFill>
                <a:srgbClr val="FF0000"/>
              </a:solidFill>
              <a:latin typeface="宋体"/>
              <a:ea typeface="方正细黑一简体"/>
              <a:cs typeface="Times New Roman"/>
            </a:endParaRPr>
          </a:p>
          <a:p>
            <a:pPr lvl="0" indent="0" algn="just">
              <a:lnSpc>
                <a:spcPct val="170000"/>
              </a:lnSpc>
              <a:tabLst>
                <a:tab pos="2700655" algn="l"/>
              </a:tabLst>
            </a:pPr>
            <a:r>
              <a:rPr lang="zh-CN" altLang="zh-CN" sz="2600" b="1" kern="100" dirty="0">
                <a:solidFill>
                  <a:srgbClr val="FF0000"/>
                </a:solidFill>
                <a:latin typeface="宋体"/>
                <a:ea typeface="方正细黑一简体"/>
                <a:cs typeface="Times New Roman"/>
              </a:rPr>
              <a:t>解析：</a:t>
            </a:r>
            <a:r>
              <a:rPr lang="zh-CN" altLang="zh-CN" sz="2600" b="1" kern="100" dirty="0">
                <a:solidFill>
                  <a:prstClr val="black"/>
                </a:solidFill>
                <a:latin typeface="宋体"/>
                <a:ea typeface="方正细黑一简体"/>
                <a:cs typeface="Times New Roman"/>
              </a:rPr>
              <a:t>小亮既没有投赞成票，也没有投反对票，说明小亮可以投弃权票，没有违反排中律和矛盾律的要求，</a:t>
            </a:r>
            <a:r>
              <a:rPr lang="en-US" altLang="zh-CN" sz="2600" b="1" kern="100" dirty="0">
                <a:solidFill>
                  <a:prstClr val="black"/>
                </a:solidFill>
                <a:latin typeface="宋体"/>
                <a:ea typeface="方正细黑一简体"/>
                <a:cs typeface="Times New Roman"/>
              </a:rPr>
              <a:t>A</a:t>
            </a:r>
            <a:r>
              <a:rPr lang="zh-CN" altLang="zh-CN" sz="2600" b="1" kern="100" dirty="0">
                <a:solidFill>
                  <a:prstClr val="black"/>
                </a:solidFill>
                <a:latin typeface="宋体"/>
                <a:ea typeface="方正细黑一简体"/>
                <a:cs typeface="Times New Roman"/>
              </a:rPr>
              <a:t>、</a:t>
            </a:r>
            <a:r>
              <a:rPr lang="en-US" altLang="zh-CN" sz="2600" b="1" kern="100" dirty="0">
                <a:solidFill>
                  <a:prstClr val="black"/>
                </a:solidFill>
                <a:latin typeface="宋体"/>
                <a:ea typeface="方正细黑一简体"/>
                <a:cs typeface="Times New Roman"/>
              </a:rPr>
              <a:t>B</a:t>
            </a:r>
            <a:r>
              <a:rPr lang="zh-CN" altLang="zh-CN" sz="2600" b="1" kern="100" dirty="0">
                <a:solidFill>
                  <a:prstClr val="black"/>
                </a:solidFill>
                <a:latin typeface="宋体"/>
                <a:ea typeface="方正细黑一简体"/>
                <a:cs typeface="Times New Roman"/>
              </a:rPr>
              <a:t>、</a:t>
            </a:r>
            <a:r>
              <a:rPr lang="en-US" altLang="zh-CN" sz="2600" b="1" kern="100" dirty="0">
                <a:solidFill>
                  <a:prstClr val="black"/>
                </a:solidFill>
                <a:latin typeface="宋体"/>
                <a:ea typeface="方正细黑一简体"/>
                <a:cs typeface="Times New Roman"/>
              </a:rPr>
              <a:t>C</a:t>
            </a:r>
            <a:r>
              <a:rPr lang="zh-CN" altLang="zh-CN" sz="2600" b="1" kern="100" dirty="0">
                <a:solidFill>
                  <a:prstClr val="black"/>
                </a:solidFill>
                <a:latin typeface="宋体"/>
                <a:ea typeface="方正细黑一简体"/>
                <a:cs typeface="Times New Roman"/>
              </a:rPr>
              <a:t>错误，</a:t>
            </a:r>
            <a:r>
              <a:rPr lang="en-US" altLang="zh-CN" sz="2600" b="1" kern="100" dirty="0">
                <a:solidFill>
                  <a:prstClr val="black"/>
                </a:solidFill>
                <a:latin typeface="宋体"/>
                <a:ea typeface="方正细黑一简体"/>
                <a:cs typeface="Times New Roman"/>
              </a:rPr>
              <a:t>D</a:t>
            </a:r>
            <a:r>
              <a:rPr lang="zh-CN" altLang="zh-CN" sz="2600" b="1" kern="100" dirty="0">
                <a:solidFill>
                  <a:prstClr val="black"/>
                </a:solidFill>
                <a:latin typeface="宋体"/>
                <a:ea typeface="方正细黑一简体"/>
                <a:cs typeface="Times New Roman"/>
              </a:rPr>
              <a:t>正确。</a:t>
            </a:r>
            <a:endParaRPr lang="zh-CN" altLang="zh-CN" sz="2600" kern="100" dirty="0">
              <a:solidFill>
                <a:prstClr val="black"/>
              </a:solidFill>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1512168"/>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．同一律、矛盾律与排中律</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72494236"/>
              </p:ext>
            </p:extLst>
          </p:nvPr>
        </p:nvGraphicFramePr>
        <p:xfrm>
          <a:off x="552971" y="1718013"/>
          <a:ext cx="11161240" cy="5008805"/>
        </p:xfrm>
        <a:graphic>
          <a:graphicData uri="http://schemas.openxmlformats.org/drawingml/2006/table">
            <a:tbl>
              <a:tblPr/>
              <a:tblGrid>
                <a:gridCol w="1374855"/>
                <a:gridCol w="3089641"/>
                <a:gridCol w="3056215"/>
                <a:gridCol w="3640529"/>
              </a:tblGrid>
              <a:tr h="548615">
                <a:tc>
                  <a:txBody>
                    <a:bodyPr/>
                    <a:lstStyle/>
                    <a:p>
                      <a:pPr algn="ctr">
                        <a:lnSpc>
                          <a:spcPct val="150000"/>
                        </a:lnSpc>
                        <a:spcAft>
                          <a:spcPts val="0"/>
                        </a:spcAft>
                        <a:tabLst>
                          <a:tab pos="2700655" algn="l"/>
                        </a:tabLst>
                      </a:pPr>
                      <a:r>
                        <a:rPr lang="en-US" sz="2500" b="1" kern="100" dirty="0">
                          <a:effectLst/>
                          <a:latin typeface="方正细黑一简体"/>
                          <a:cs typeface="Times New Roman"/>
                        </a:rPr>
                        <a:t> </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同一律</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矛盾律</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排中律</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15">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强调</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确定性</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一致性</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明确性</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15">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公式</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a:t>
                      </a:r>
                      <a:r>
                        <a:rPr lang="en-US" sz="2500" b="1" kern="100" dirty="0">
                          <a:effectLst/>
                          <a:latin typeface="方正细黑一简体"/>
                          <a:cs typeface="Times New Roman"/>
                        </a:rPr>
                        <a:t>A</a:t>
                      </a:r>
                      <a:r>
                        <a:rPr lang="zh-CN" sz="2500" b="1" kern="100" dirty="0">
                          <a:effectLst/>
                          <a:latin typeface="宋体"/>
                          <a:ea typeface="方正细黑一简体"/>
                          <a:cs typeface="Times New Roman"/>
                        </a:rPr>
                        <a:t>是</a:t>
                      </a:r>
                      <a:r>
                        <a:rPr lang="en-US" sz="2500" b="1" kern="100" dirty="0">
                          <a:effectLst/>
                          <a:latin typeface="宋体"/>
                          <a:ea typeface="方正细黑一简体"/>
                          <a:cs typeface="Times New Roman"/>
                        </a:rPr>
                        <a:t>A</a:t>
                      </a:r>
                      <a:r>
                        <a:rPr lang="zh-CN" sz="2500" b="1" kern="100" dirty="0">
                          <a:effectLst/>
                          <a:latin typeface="宋体"/>
                          <a:ea typeface="方正细黑一简体"/>
                          <a:cs typeface="Times New Roman"/>
                        </a:rPr>
                        <a:t>”</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a:t>
                      </a:r>
                      <a:r>
                        <a:rPr lang="en-US" sz="2500" b="1" kern="100" dirty="0">
                          <a:effectLst/>
                          <a:latin typeface="方正细黑一简体"/>
                          <a:cs typeface="Times New Roman"/>
                        </a:rPr>
                        <a:t>A</a:t>
                      </a:r>
                      <a:r>
                        <a:rPr lang="zh-CN" sz="2500" b="1" kern="100" dirty="0">
                          <a:effectLst/>
                          <a:latin typeface="宋体"/>
                          <a:ea typeface="方正细黑一简体"/>
                          <a:cs typeface="Times New Roman"/>
                        </a:rPr>
                        <a:t>不是非</a:t>
                      </a:r>
                      <a:r>
                        <a:rPr lang="en-US" sz="2500" b="1" kern="100" dirty="0">
                          <a:effectLst/>
                          <a:latin typeface="宋体"/>
                          <a:ea typeface="方正细黑一简体"/>
                          <a:cs typeface="Times New Roman"/>
                        </a:rPr>
                        <a:t>A</a:t>
                      </a:r>
                      <a:r>
                        <a:rPr lang="zh-CN" sz="2500" b="1" kern="100" dirty="0">
                          <a:effectLst/>
                          <a:latin typeface="宋体"/>
                          <a:ea typeface="方正细黑一简体"/>
                          <a:cs typeface="Times New Roman"/>
                        </a:rPr>
                        <a:t>”</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a:t>
                      </a:r>
                      <a:r>
                        <a:rPr lang="en-US" sz="2500" b="1" kern="100">
                          <a:effectLst/>
                          <a:latin typeface="方正细黑一简体"/>
                          <a:cs typeface="Times New Roman"/>
                        </a:rPr>
                        <a:t>A</a:t>
                      </a:r>
                      <a:r>
                        <a:rPr lang="zh-CN" sz="2500" b="1" kern="100">
                          <a:effectLst/>
                          <a:latin typeface="宋体"/>
                          <a:ea typeface="方正细黑一简体"/>
                          <a:cs typeface="Times New Roman"/>
                        </a:rPr>
                        <a:t>或者非</a:t>
                      </a:r>
                      <a:r>
                        <a:rPr lang="en-US" sz="2500" b="1" kern="100">
                          <a:effectLst/>
                          <a:latin typeface="宋体"/>
                          <a:ea typeface="方正细黑一简体"/>
                          <a:cs typeface="Times New Roman"/>
                        </a:rPr>
                        <a:t>A</a:t>
                      </a:r>
                      <a:r>
                        <a:rPr lang="zh-CN" sz="2500" b="1" kern="100">
                          <a:effectLst/>
                          <a:latin typeface="宋体"/>
                          <a:ea typeface="方正细黑一简体"/>
                          <a:cs typeface="Times New Roman"/>
                        </a:rPr>
                        <a:t>”</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5503">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内容</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在同一时间、从同一方面、对同一对象所形成的论断“</a:t>
                      </a:r>
                      <a:r>
                        <a:rPr lang="en-US" sz="2500" b="1" kern="100" dirty="0">
                          <a:effectLst/>
                          <a:latin typeface="宋体"/>
                          <a:ea typeface="方正细黑一简体"/>
                          <a:cs typeface="Times New Roman"/>
                        </a:rPr>
                        <a:t>A</a:t>
                      </a:r>
                      <a:r>
                        <a:rPr lang="zh-CN" sz="2500" b="1" kern="100" dirty="0">
                          <a:effectLst/>
                          <a:latin typeface="宋体"/>
                          <a:ea typeface="方正细黑一简体"/>
                          <a:cs typeface="Times New Roman"/>
                        </a:rPr>
                        <a:t>”，如果是真的，就是真的；如果是假的，就是假的</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在同一时间、从同一方面、对同一对象所形成的论断“</a:t>
                      </a:r>
                      <a:r>
                        <a:rPr lang="en-US" sz="2500" b="1" kern="100" dirty="0">
                          <a:effectLst/>
                          <a:latin typeface="宋体"/>
                          <a:ea typeface="方正细黑一简体"/>
                          <a:cs typeface="Times New Roman"/>
                        </a:rPr>
                        <a:t>A</a:t>
                      </a:r>
                      <a:r>
                        <a:rPr lang="zh-CN" sz="2500" b="1" kern="100" dirty="0">
                          <a:effectLst/>
                          <a:latin typeface="宋体"/>
                          <a:ea typeface="方正细黑一简体"/>
                          <a:cs typeface="Times New Roman"/>
                        </a:rPr>
                        <a:t>”和它的否定论断“非</a:t>
                      </a:r>
                      <a:r>
                        <a:rPr lang="en-US" sz="2500" b="1" kern="100" dirty="0">
                          <a:effectLst/>
                          <a:latin typeface="宋体"/>
                          <a:ea typeface="方正细黑一简体"/>
                          <a:cs typeface="Times New Roman"/>
                        </a:rPr>
                        <a:t>A</a:t>
                      </a:r>
                      <a:r>
                        <a:rPr lang="zh-CN" sz="2500" b="1" kern="100" dirty="0">
                          <a:effectLst/>
                          <a:latin typeface="宋体"/>
                          <a:ea typeface="方正细黑一简体"/>
                          <a:cs typeface="Times New Roman"/>
                        </a:rPr>
                        <a:t>”不能同真，其中必有一假</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在同一时间、从同一方面、对同一对象所形成的论断“</a:t>
                      </a:r>
                      <a:r>
                        <a:rPr lang="en-US" sz="2500" b="1" kern="100" dirty="0">
                          <a:effectLst/>
                          <a:latin typeface="宋体"/>
                          <a:ea typeface="方正细黑一简体"/>
                          <a:cs typeface="Times New Roman"/>
                        </a:rPr>
                        <a:t>A</a:t>
                      </a:r>
                      <a:r>
                        <a:rPr lang="zh-CN" sz="2500" b="1" kern="100" dirty="0">
                          <a:effectLst/>
                          <a:latin typeface="宋体"/>
                          <a:ea typeface="方正细黑一简体"/>
                          <a:cs typeface="Times New Roman"/>
                        </a:rPr>
                        <a:t>”和“非</a:t>
                      </a:r>
                      <a:r>
                        <a:rPr lang="en-US" sz="2500" b="1" kern="100" dirty="0">
                          <a:effectLst/>
                          <a:latin typeface="宋体"/>
                          <a:ea typeface="方正细黑一简体"/>
                          <a:cs typeface="Times New Roman"/>
                        </a:rPr>
                        <a:t>A</a:t>
                      </a:r>
                      <a:r>
                        <a:rPr lang="zh-CN" sz="2500" b="1" kern="100" dirty="0">
                          <a:effectLst/>
                          <a:latin typeface="宋体"/>
                          <a:ea typeface="方正细黑一简体"/>
                          <a:cs typeface="Times New Roman"/>
                        </a:rPr>
                        <a:t>”不能同假，其中必有一真</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484761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8955" y="116632"/>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graphicFrame>
        <p:nvGraphicFramePr>
          <p:cNvPr id="7" name="表格 6"/>
          <p:cNvGraphicFramePr>
            <a:graphicFrameLocks noGrp="1"/>
          </p:cNvGraphicFramePr>
          <p:nvPr>
            <p:extLst>
              <p:ext uri="{D42A27DB-BD31-4B8C-83A1-F6EECF244321}">
                <p14:modId xmlns:p14="http://schemas.microsoft.com/office/powerpoint/2010/main" val="2262706997"/>
              </p:ext>
            </p:extLst>
          </p:nvPr>
        </p:nvGraphicFramePr>
        <p:xfrm>
          <a:off x="192931" y="655883"/>
          <a:ext cx="11593288" cy="6074926"/>
        </p:xfrm>
        <a:graphic>
          <a:graphicData uri="http://schemas.openxmlformats.org/drawingml/2006/table">
            <a:tbl>
              <a:tblPr/>
              <a:tblGrid>
                <a:gridCol w="939996"/>
                <a:gridCol w="3446654"/>
                <a:gridCol w="3211654"/>
                <a:gridCol w="3994984"/>
              </a:tblGrid>
              <a:tr h="4209434">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要求</a:t>
                      </a:r>
                      <a:endParaRPr lang="zh-CN" sz="24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400" b="1" kern="100" dirty="0">
                          <a:effectLst/>
                          <a:latin typeface="宋体"/>
                          <a:ea typeface="方正细黑一简体"/>
                          <a:cs typeface="Times New Roman"/>
                        </a:rPr>
                        <a:t>在同一思维过程中，每一思想必须保持自身同一性。不能混淆概念，也不能转移论题</a:t>
                      </a:r>
                      <a:endParaRPr lang="zh-CN" sz="24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400" b="1" kern="100" dirty="0">
                          <a:effectLst/>
                          <a:latin typeface="宋体"/>
                          <a:ea typeface="方正细黑一简体"/>
                          <a:cs typeface="Times New Roman"/>
                        </a:rPr>
                        <a:t>在同一时间、从同一方面、对同一对象所形成的论断“</a:t>
                      </a:r>
                      <a:r>
                        <a:rPr lang="en-US" sz="2400" b="1" kern="100" dirty="0">
                          <a:effectLst/>
                          <a:latin typeface="宋体"/>
                          <a:ea typeface="方正细黑一简体"/>
                          <a:cs typeface="Times New Roman"/>
                        </a:rPr>
                        <a:t>A</a:t>
                      </a:r>
                      <a:r>
                        <a:rPr lang="zh-CN" sz="2400" b="1" kern="100" dirty="0">
                          <a:effectLst/>
                          <a:latin typeface="宋体"/>
                          <a:ea typeface="方正细黑一简体"/>
                          <a:cs typeface="Times New Roman"/>
                        </a:rPr>
                        <a:t>”和“非</a:t>
                      </a:r>
                      <a:r>
                        <a:rPr lang="en-US" sz="2400" b="1" kern="100" dirty="0">
                          <a:effectLst/>
                          <a:latin typeface="宋体"/>
                          <a:ea typeface="方正细黑一简体"/>
                          <a:cs typeface="Times New Roman"/>
                        </a:rPr>
                        <a:t>A</a:t>
                      </a:r>
                      <a:r>
                        <a:rPr lang="zh-CN" sz="2400" b="1" kern="100" dirty="0">
                          <a:effectLst/>
                          <a:latin typeface="宋体"/>
                          <a:ea typeface="方正细黑一简体"/>
                          <a:cs typeface="Times New Roman"/>
                        </a:rPr>
                        <a:t>”，不能断定它们都成立</a:t>
                      </a:r>
                      <a:endParaRPr lang="zh-CN" sz="24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400" b="1" kern="100">
                          <a:effectLst/>
                          <a:latin typeface="宋体"/>
                          <a:ea typeface="方正细黑一简体"/>
                          <a:cs typeface="Times New Roman"/>
                        </a:rPr>
                        <a:t>在同一时间、从同一方面、对同一对象所形成的论断“</a:t>
                      </a:r>
                      <a:r>
                        <a:rPr lang="en-US" sz="2400" b="1" kern="100">
                          <a:effectLst/>
                          <a:latin typeface="宋体"/>
                          <a:ea typeface="方正细黑一简体"/>
                          <a:cs typeface="Times New Roman"/>
                        </a:rPr>
                        <a:t>A</a:t>
                      </a:r>
                      <a:r>
                        <a:rPr lang="zh-CN" sz="2400" b="1" kern="100">
                          <a:effectLst/>
                          <a:latin typeface="宋体"/>
                          <a:ea typeface="方正细黑一简体"/>
                          <a:cs typeface="Times New Roman"/>
                        </a:rPr>
                        <a:t>”和“非</a:t>
                      </a:r>
                      <a:r>
                        <a:rPr lang="en-US" sz="2400" b="1" kern="100">
                          <a:effectLst/>
                          <a:latin typeface="宋体"/>
                          <a:ea typeface="方正细黑一简体"/>
                          <a:cs typeface="Times New Roman"/>
                        </a:rPr>
                        <a:t>A</a:t>
                      </a:r>
                      <a:r>
                        <a:rPr lang="zh-CN" sz="2400" b="1" kern="100">
                          <a:effectLst/>
                          <a:latin typeface="宋体"/>
                          <a:ea typeface="方正细黑一简体"/>
                          <a:cs typeface="Times New Roman"/>
                        </a:rPr>
                        <a:t>”，不能断定它们都不成立。也就是说，不能同时否认“</a:t>
                      </a:r>
                      <a:r>
                        <a:rPr lang="en-US" sz="2400" b="1" kern="100">
                          <a:effectLst/>
                          <a:latin typeface="宋体"/>
                          <a:ea typeface="方正细黑一简体"/>
                          <a:cs typeface="Times New Roman"/>
                        </a:rPr>
                        <a:t>A</a:t>
                      </a:r>
                      <a:r>
                        <a:rPr lang="zh-CN" sz="2400" b="1" kern="100">
                          <a:effectLst/>
                          <a:latin typeface="宋体"/>
                          <a:ea typeface="方正细黑一简体"/>
                          <a:cs typeface="Times New Roman"/>
                        </a:rPr>
                        <a:t>”，又否认“非</a:t>
                      </a:r>
                      <a:r>
                        <a:rPr lang="en-US" sz="2400" b="1" kern="100">
                          <a:effectLst/>
                          <a:latin typeface="宋体"/>
                          <a:ea typeface="方正细黑一简体"/>
                          <a:cs typeface="Times New Roman"/>
                        </a:rPr>
                        <a:t>A</a:t>
                      </a:r>
                      <a:r>
                        <a:rPr lang="zh-CN" sz="2400" b="1" kern="100">
                          <a:effectLst/>
                          <a:latin typeface="宋体"/>
                          <a:ea typeface="方正细黑一简体"/>
                          <a:cs typeface="Times New Roman"/>
                        </a:rPr>
                        <a:t>”，对“是”与“非”各打五十大板</a:t>
                      </a:r>
                      <a:endParaRPr lang="zh-CN" sz="2400" kern="10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4043">
                <a:tc>
                  <a:txBody>
                    <a:bodyPr/>
                    <a:lstStyle/>
                    <a:p>
                      <a:pPr algn="ctr">
                        <a:lnSpc>
                          <a:spcPct val="170000"/>
                        </a:lnSpc>
                        <a:spcAft>
                          <a:spcPts val="0"/>
                        </a:spcAft>
                        <a:tabLst>
                          <a:tab pos="2700655" algn="l"/>
                        </a:tabLst>
                      </a:pPr>
                      <a:r>
                        <a:rPr lang="zh-CN" sz="2400" b="1" kern="100">
                          <a:effectLst/>
                          <a:latin typeface="宋体"/>
                          <a:ea typeface="方正细黑一简体"/>
                          <a:cs typeface="Times New Roman"/>
                        </a:rPr>
                        <a:t>错误</a:t>
                      </a:r>
                      <a:endParaRPr lang="zh-CN" sz="2400" kern="10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400" b="1" kern="100" dirty="0">
                          <a:effectLst/>
                          <a:latin typeface="宋体"/>
                          <a:ea typeface="方正细黑一简体"/>
                          <a:cs typeface="Times New Roman"/>
                        </a:rPr>
                        <a:t>故意违反同一律的要求，所犯的逻辑错误叫作“偷换概念”或“偷换论题”</a:t>
                      </a:r>
                      <a:endParaRPr lang="zh-CN" sz="24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400" b="1" kern="100" dirty="0">
                          <a:effectLst/>
                          <a:latin typeface="宋体"/>
                          <a:ea typeface="方正细黑一简体"/>
                          <a:cs typeface="Times New Roman"/>
                        </a:rPr>
                        <a:t>违反矛盾律要求的逻辑错误叫作“自相矛盾”</a:t>
                      </a:r>
                      <a:endParaRPr lang="zh-CN" sz="24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400" b="1" kern="100" dirty="0">
                          <a:effectLst/>
                          <a:latin typeface="宋体"/>
                          <a:ea typeface="方正细黑一简体"/>
                          <a:cs typeface="Times New Roman"/>
                        </a:rPr>
                        <a:t>违反排中律要求的逻辑错误叫作“两不可”</a:t>
                      </a:r>
                      <a:endParaRPr lang="zh-CN" sz="24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484761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3732791062"/>
              </p:ext>
            </p:extLst>
          </p:nvPr>
        </p:nvGraphicFramePr>
        <p:xfrm>
          <a:off x="480963" y="2005176"/>
          <a:ext cx="11161240" cy="3368040"/>
        </p:xfrm>
        <a:graphic>
          <a:graphicData uri="http://schemas.openxmlformats.org/drawingml/2006/table">
            <a:tbl>
              <a:tblPr/>
              <a:tblGrid>
                <a:gridCol w="904965"/>
                <a:gridCol w="3487523"/>
                <a:gridCol w="2922649"/>
                <a:gridCol w="3846103"/>
              </a:tblGrid>
              <a:tr h="1377467">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备注</a:t>
                      </a:r>
                      <a:endParaRPr lang="zh-CN" sz="26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在不同的时间或不同的条件下，对同一对象所形成的概念或判断，同一律并不要求它们一定是同一的</a:t>
                      </a:r>
                      <a:endParaRPr lang="zh-CN" sz="26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从不同时间、不同方面对同一事物所作的相反论断，并不是自相矛盾的</a:t>
                      </a:r>
                      <a:endParaRPr lang="zh-CN" sz="26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矛盾律表明，论断“</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”与“非</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”必有一假；排中律进一步表明，“</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”和“非</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”必有一真</a:t>
                      </a:r>
                      <a:endParaRPr lang="zh-CN" sz="26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70627" y="1124744"/>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41484761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968552"/>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．逻辑规律记忆口诀</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学习逻辑用处大，掌握规律不害怕</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r>
              <a:rPr lang="zh-CN" altLang="zh-CN" sz="2600" b="1" kern="100" dirty="0" smtClean="0">
                <a:latin typeface="宋体"/>
                <a:ea typeface="方正细黑一简体"/>
                <a:cs typeface="Times New Roman"/>
              </a:rPr>
              <a:t>偷</a:t>
            </a:r>
            <a:r>
              <a:rPr lang="zh-CN" altLang="zh-CN" sz="2600" b="1" kern="100" dirty="0">
                <a:latin typeface="宋体"/>
                <a:ea typeface="方正细黑一简体"/>
                <a:cs typeface="Times New Roman"/>
              </a:rPr>
              <a:t>换概念或论题，同一律上出问题</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r>
              <a:rPr lang="zh-CN" altLang="zh-CN" sz="2600" b="1" kern="100" dirty="0" smtClean="0">
                <a:latin typeface="宋体"/>
                <a:ea typeface="方正细黑一简体"/>
                <a:cs typeface="Times New Roman"/>
              </a:rPr>
              <a:t>矛</a:t>
            </a:r>
            <a:r>
              <a:rPr lang="zh-CN" altLang="zh-CN" sz="2600" b="1" kern="100" dirty="0">
                <a:latin typeface="宋体"/>
                <a:ea typeface="方正细黑一简体"/>
                <a:cs typeface="Times New Roman"/>
              </a:rPr>
              <a:t>盾关系两判断，两可两不可试试看</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r>
              <a:rPr lang="zh-CN" altLang="zh-CN" sz="2600" b="1" kern="100" dirty="0" smtClean="0">
                <a:latin typeface="宋体"/>
                <a:ea typeface="方正细黑一简体"/>
                <a:cs typeface="Times New Roman"/>
              </a:rPr>
              <a:t>两</a:t>
            </a:r>
            <a:r>
              <a:rPr lang="zh-CN" altLang="zh-CN" sz="2600" b="1" kern="100" dirty="0">
                <a:latin typeface="宋体"/>
                <a:ea typeface="方正细黑一简体"/>
                <a:cs typeface="Times New Roman"/>
              </a:rPr>
              <a:t>可违反矛盾律，必有一个假判断</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662940" algn="just">
              <a:lnSpc>
                <a:spcPct val="170000"/>
              </a:lnSpc>
              <a:spcAft>
                <a:spcPts val="0"/>
              </a:spcAft>
              <a:tabLst>
                <a:tab pos="2700655" algn="l"/>
              </a:tabLst>
            </a:pPr>
            <a:r>
              <a:rPr lang="zh-CN" altLang="zh-CN" sz="2600" b="1" kern="100" dirty="0" smtClean="0">
                <a:latin typeface="宋体"/>
                <a:ea typeface="方正细黑一简体"/>
                <a:cs typeface="Times New Roman"/>
              </a:rPr>
              <a:t>两</a:t>
            </a:r>
            <a:r>
              <a:rPr lang="zh-CN" altLang="zh-CN" sz="2600" b="1" kern="100" dirty="0">
                <a:latin typeface="宋体"/>
                <a:ea typeface="方正细黑一简体"/>
                <a:cs typeface="Times New Roman"/>
              </a:rPr>
              <a:t>不可违反排中律，必有一个真判断。</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41484761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（一）</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hlinkClick r:id="rId6" action="ppaction://hlinkfile"/>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TotalTime>
  <Words>6062</Words>
  <Application>Microsoft Office PowerPoint</Application>
  <PresentationFormat>自定义</PresentationFormat>
  <Paragraphs>387</Paragraphs>
  <Slides>60</Slides>
  <Notes>2</Notes>
  <HiddenSlides>0</HiddenSlides>
  <MMClips>0</MMClips>
  <ScaleCrop>false</ScaleCrop>
  <HeadingPairs>
    <vt:vector size="4" baseType="variant">
      <vt:variant>
        <vt:lpstr>主题</vt:lpstr>
      </vt:variant>
      <vt:variant>
        <vt:i4>1</vt:i4>
      </vt:variant>
      <vt:variant>
        <vt:lpstr>幻灯片标题</vt:lpstr>
      </vt:variant>
      <vt:variant>
        <vt:i4>60</vt:i4>
      </vt:variant>
    </vt:vector>
  </HeadingPairs>
  <TitlesOfParts>
    <vt:vector size="6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147</cp:revision>
  <dcterms:created xsi:type="dcterms:W3CDTF">2021-04-02T06:41:31Z</dcterms:created>
  <dcterms:modified xsi:type="dcterms:W3CDTF">2023-02-16T05:44:44Z</dcterms:modified>
</cp:coreProperties>
</file>